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81" r:id="rId3"/>
    <p:sldId id="259" r:id="rId4"/>
    <p:sldId id="279" r:id="rId5"/>
    <p:sldId id="260" r:id="rId6"/>
    <p:sldId id="262" r:id="rId7"/>
    <p:sldId id="263" r:id="rId8"/>
    <p:sldId id="265" r:id="rId9"/>
    <p:sldId id="266" r:id="rId10"/>
    <p:sldId id="268" r:id="rId11"/>
    <p:sldId id="269" r:id="rId12"/>
    <p:sldId id="273" r:id="rId13"/>
    <p:sldId id="274" r:id="rId14"/>
    <p:sldId id="276" r:id="rId15"/>
    <p:sldId id="277" r:id="rId16"/>
    <p:sldId id="270" r:id="rId17"/>
    <p:sldId id="271" r:id="rId18"/>
    <p:sldId id="282" r:id="rId19"/>
    <p:sldId id="280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F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5" autoAdjust="0"/>
  </p:normalViewPr>
  <p:slideViewPr>
    <p:cSldViewPr>
      <p:cViewPr varScale="1">
        <p:scale>
          <a:sx n="75" d="100"/>
          <a:sy n="75" d="100"/>
        </p:scale>
        <p:origin x="2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0A658-5AA2-412A-95C9-78C12692926D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D6954-1DB5-4E58-B29C-8EB641F9F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84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Digital communications protocol where amateur users transmit data to passing satellites which relay that information to other users beyond the horizon</a:t>
            </a:r>
          </a:p>
          <a:p>
            <a:r>
              <a:rPr lang="en-US" sz="1200" dirty="0" smtClean="0"/>
              <a:t>First employed in 1984 by cross-country endurance horse race for status updates and location tracking, now primarily used by amateur radio enthusiasts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2AB11-8CD4-4431-920E-3C4ECB1973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1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455978-0C99-46E8-AC51-38DA413AE770}" type="datetime1">
              <a:rPr lang="en-US" smtClean="0"/>
              <a:t>11/3/2016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84B9D-8992-46D7-8F31-465F667CD191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8E8A4-3177-4FC8-B22D-6DB6EA7B61C5}" type="datetime1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84B9D-8992-46D7-8F31-465F667CD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F69662-BB18-45DF-8938-C2C9B5BEA2F5}" type="datetime1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84B9D-8992-46D7-8F31-465F667CD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8006D4-5576-4227-8901-79F6CBD1C7FD}" type="datetime1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84B9D-8992-46D7-8F31-465F667CD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3BEA7-D49D-4138-A9C8-2A67705509B9}" type="datetime1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84B9D-8992-46D7-8F31-465F667CD19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1A5E0A-F4ED-412E-88BB-19781F626751}" type="datetime1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84B9D-8992-46D7-8F31-465F667CD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B8EFE4-9D83-4BF3-AE99-0244C09B5928}" type="datetime1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84B9D-8992-46D7-8F31-465F667CD19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6A9007-BA17-4C21-AC77-284A30B66817}" type="datetime1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84B9D-8992-46D7-8F31-465F667CD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5B8830-BB83-4AFE-89CF-D948EE8C64AE}" type="datetime1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84B9D-8992-46D7-8F31-465F667CD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401129-6A8A-4455-BC7C-51C488BA43A4}" type="datetime1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484B9D-8992-46D7-8F31-465F667CD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7AB804-17C3-4B65-9AF6-A4D4B81E5E1C}" type="datetime1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4484B9D-8992-46D7-8F31-465F667CD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ACE2DE5-9FEB-49E5-887D-A8F68F2CE2FD}" type="datetime1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4484B9D-8992-46D7-8F31-465F667CD19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1975104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  <a:latin typeface="cmbx9" panose="020B0500000000000000" pitchFamily="34" charset="0"/>
              </a:rPr>
              <a:t>QIKcom</a:t>
            </a:r>
            <a:r>
              <a:rPr lang="en-US" sz="4800" dirty="0">
                <a:solidFill>
                  <a:schemeClr val="tx1"/>
                </a:solidFill>
                <a:latin typeface="cmbx9" panose="020B0500000000000000" pitchFamily="34" charset="0"/>
              </a:rPr>
              <a:t>-</a:t>
            </a:r>
            <a:r>
              <a:rPr lang="en-US" sz="4800" dirty="0" smtClean="0">
                <a:solidFill>
                  <a:schemeClr val="tx1"/>
                </a:solidFill>
                <a:latin typeface="cmbx9" panose="020B0500000000000000" pitchFamily="34" charset="0"/>
              </a:rPr>
              <a:t>2</a:t>
            </a:r>
            <a:r>
              <a:rPr lang="en-US" dirty="0" smtClean="0">
                <a:latin typeface="cmbx9" panose="020B0500000000000000" pitchFamily="34" charset="0"/>
              </a:rPr>
              <a:t/>
            </a:r>
            <a:br>
              <a:rPr lang="en-US" dirty="0" smtClean="0">
                <a:latin typeface="cmbx9" panose="020B0500000000000000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cmbx9" panose="020B0500000000000000" pitchFamily="34" charset="0"/>
              </a:rPr>
              <a:t>re-configurable Transponder </a:t>
            </a:r>
            <a:r>
              <a:rPr lang="en-US" sz="3600" dirty="0" smtClean="0">
                <a:solidFill>
                  <a:schemeClr val="tx1"/>
                </a:solidFill>
                <a:latin typeface="cmbx9" panose="020B0500000000000000" pitchFamily="34" charset="0"/>
              </a:rPr>
              <a:t>module</a:t>
            </a:r>
            <a:endParaRPr lang="en-US" sz="3600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7772400" cy="150876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Nestord</a:t>
            </a:r>
            <a:r>
              <a:rPr lang="en-US" dirty="0" smtClean="0"/>
              <a:t> Diaz-</a:t>
            </a:r>
            <a:r>
              <a:rPr lang="en-US" dirty="0" err="1" smtClean="0"/>
              <a:t>Ordaz</a:t>
            </a:r>
            <a:r>
              <a:rPr lang="en-US" dirty="0" smtClean="0"/>
              <a:t>, Bryan Hunt</a:t>
            </a:r>
          </a:p>
          <a:p>
            <a:r>
              <a:rPr lang="en-US" dirty="0" smtClean="0"/>
              <a:t>Michael </a:t>
            </a:r>
            <a:r>
              <a:rPr lang="en-US" dirty="0" err="1" smtClean="0"/>
              <a:t>Segalla</a:t>
            </a:r>
            <a:r>
              <a:rPr lang="en-US" dirty="0"/>
              <a:t>,</a:t>
            </a:r>
            <a:r>
              <a:rPr lang="en-US" dirty="0" smtClean="0"/>
              <a:t> &amp; Cole </a:t>
            </a:r>
            <a:r>
              <a:rPr lang="en-US" dirty="0" err="1" smtClean="0"/>
              <a:t>Skinker</a:t>
            </a:r>
            <a:endParaRPr lang="en-US" dirty="0" smtClean="0"/>
          </a:p>
          <a:p>
            <a:r>
              <a:rPr lang="en-US" dirty="0" smtClean="0"/>
              <a:t>Advisor: Bob </a:t>
            </a:r>
            <a:r>
              <a:rPr lang="en-US" dirty="0" err="1" smtClean="0"/>
              <a:t>Bruninga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March 8, 2015</a:t>
            </a:r>
            <a:endParaRPr lang="en-US" dirty="0"/>
          </a:p>
        </p:txBody>
      </p:sp>
      <p:pic>
        <p:nvPicPr>
          <p:cNvPr id="1026" name="Picture 2" descr="Aerospac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2714799" cy="261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4B9D-8992-46D7-8F31-465F667CD1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QIKcom-1</a:t>
            </a:r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: Vibe Test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0440" y="609600"/>
            <a:ext cx="4495800" cy="434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Conducted 24 Feb 2015</a:t>
            </a:r>
          </a:p>
          <a:p>
            <a:r>
              <a:rPr lang="en-US" sz="2000" dirty="0" smtClean="0"/>
              <a:t>Shaken in X and Y axes</a:t>
            </a:r>
          </a:p>
          <a:p>
            <a:pPr lvl="1"/>
            <a:r>
              <a:rPr lang="en-US" sz="1600" dirty="0" smtClean="0"/>
              <a:t>Random vibe to Acceptance Levels of 10 G RMS</a:t>
            </a:r>
          </a:p>
          <a:p>
            <a:pPr lvl="1"/>
            <a:r>
              <a:rPr lang="en-US" sz="1600" dirty="0" smtClean="0"/>
              <a:t>Both axes lowest resonance in both directions above 400 Hz</a:t>
            </a:r>
          </a:p>
          <a:p>
            <a:pPr lvl="1"/>
            <a:r>
              <a:rPr lang="en-US" sz="1600" dirty="0" smtClean="0"/>
              <a:t>Satisfied the launch provider requirements</a:t>
            </a:r>
          </a:p>
          <a:p>
            <a:pPr lvl="1"/>
            <a:r>
              <a:rPr lang="en-US" sz="1600" dirty="0" smtClean="0"/>
              <a:t>Pre and post-test sine tests conducted at 0.5G to identify any anomalies; none detected</a:t>
            </a:r>
          </a:p>
          <a:p>
            <a:pPr lvl="1"/>
            <a:endParaRPr lang="en-US" sz="1600" dirty="0"/>
          </a:p>
        </p:txBody>
      </p:sp>
      <p:pic>
        <p:nvPicPr>
          <p:cNvPr id="1026" name="Picture 2" descr="Q:\Small Satellites\QIKcom\QIKcom1\Vibration-Test\Photos-vibe\Yaxis+t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"/>
            <a:ext cx="2600247" cy="38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Q:\Small Satellites\QIKcom\QIKcom1\Vibration-Test\Photos-vibe\Coordinates0023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5319"/>
            <a:ext cx="3431059" cy="24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4"/>
          <a:stretch/>
        </p:blipFill>
        <p:spPr bwMode="auto">
          <a:xfrm>
            <a:off x="1524000" y="3803254"/>
            <a:ext cx="3772930" cy="303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438400" y="4114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4B9D-8992-46D7-8F31-465F667CD1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APRS </a:t>
            </a:r>
            <a:r>
              <a:rPr lang="en-US" dirty="0" smtClean="0"/>
              <a:t>radios are </a:t>
            </a:r>
            <a:r>
              <a:rPr lang="en-US" dirty="0" smtClean="0"/>
              <a:t>expensive; </a:t>
            </a:r>
            <a:r>
              <a:rPr lang="en-US" dirty="0" smtClean="0"/>
              <a:t>Only 10</a:t>
            </a:r>
            <a:r>
              <a:rPr lang="en-US" dirty="0" smtClean="0"/>
              <a:t>% users have a radio that can use it</a:t>
            </a:r>
          </a:p>
          <a:p>
            <a:endParaRPr lang="en-US" dirty="0" smtClean="0"/>
          </a:p>
          <a:p>
            <a:r>
              <a:rPr lang="en-US" dirty="0" smtClean="0"/>
              <a:t>Yet all Amateur Radio Operators have a radio that can transmit </a:t>
            </a:r>
            <a:r>
              <a:rPr lang="en-US" dirty="0" err="1" smtClean="0"/>
              <a:t>TouchTones</a:t>
            </a:r>
            <a:r>
              <a:rPr lang="en-US" dirty="0" smtClean="0"/>
              <a:t> (DTMF)</a:t>
            </a:r>
            <a:endParaRPr lang="en-US" dirty="0" smtClean="0"/>
          </a:p>
          <a:p>
            <a:pPr marL="454914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3805" y="381000"/>
            <a:ext cx="7772400" cy="1143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QIKCOM-1 transition ideas to QIKCOM-2</a:t>
            </a:r>
            <a:endParaRPr lang="en-US" sz="3000" dirty="0" smtClean="0">
              <a:solidFill>
                <a:schemeClr val="tx1"/>
              </a:solidFill>
              <a:latin typeface="cmbx9" panose="020B0500000000000000" pitchFamily="34" charset="0"/>
            </a:endParaRPr>
          </a:p>
          <a:p>
            <a:endParaRPr 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4B9D-8992-46D7-8F31-465F667CD1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Adds DTMF (</a:t>
            </a:r>
            <a:r>
              <a:rPr lang="en-US" dirty="0" err="1" smtClean="0"/>
              <a:t>TouchTone</a:t>
            </a:r>
            <a:r>
              <a:rPr lang="en-US" dirty="0" smtClean="0"/>
              <a:t> uplink)</a:t>
            </a:r>
            <a:endParaRPr lang="en-US" dirty="0" smtClean="0"/>
          </a:p>
          <a:p>
            <a:r>
              <a:rPr lang="en-US" dirty="0" smtClean="0"/>
              <a:t>Text to </a:t>
            </a:r>
            <a:r>
              <a:rPr lang="en-US" dirty="0"/>
              <a:t>speech + </a:t>
            </a:r>
            <a:r>
              <a:rPr lang="en-US" dirty="0" smtClean="0"/>
              <a:t>voice synthesizer</a:t>
            </a:r>
          </a:p>
          <a:p>
            <a:r>
              <a:rPr lang="en-US" dirty="0" smtClean="0"/>
              <a:t>Arduino processor</a:t>
            </a:r>
          </a:p>
          <a:p>
            <a:r>
              <a:rPr lang="en-US" dirty="0" smtClean="0"/>
              <a:t>Byonics MTT4B Packet Radio System</a:t>
            </a:r>
            <a:endParaRPr lang="en-US" dirty="0"/>
          </a:p>
          <a:p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Target QIKCOM-2 </a:t>
            </a:r>
            <a:r>
              <a:rPr lang="en-US" dirty="0" smtClean="0"/>
              <a:t>for under $500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3805" y="381000"/>
            <a:ext cx="7772400" cy="1143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QIKCOM-2</a:t>
            </a:r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Solution for Everyone!</a:t>
            </a:r>
            <a:endParaRPr lang="en-US" sz="3000" dirty="0" smtClean="0">
              <a:solidFill>
                <a:schemeClr val="tx1"/>
              </a:solidFill>
              <a:latin typeface="cmbx9" panose="020B0500000000000000" pitchFamily="34" charset="0"/>
            </a:endParaRPr>
          </a:p>
          <a:p>
            <a:endParaRPr 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4B9D-8992-46D7-8F31-465F667CD1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93805" y="381000"/>
            <a:ext cx="6878595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QIKcom2: </a:t>
            </a:r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Concept of Operations CONOPS</a:t>
            </a:r>
            <a:endParaRPr lang="en-US" sz="3000" dirty="0" smtClean="0">
              <a:solidFill>
                <a:schemeClr val="tx1"/>
              </a:solidFill>
              <a:latin typeface="cmbx9" panose="020B0500000000000000" pitchFamily="34" charset="0"/>
            </a:endParaRPr>
          </a:p>
          <a:p>
            <a:endParaRPr lang="en-US" sz="3000" dirty="0"/>
          </a:p>
        </p:txBody>
      </p:sp>
      <p:pic>
        <p:nvPicPr>
          <p:cNvPr id="1026" name="Picture 2" descr="Q:\Small Satellites\QIKcom\QIKcom2\Schematic\QIKcom2-blockdiagram-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199"/>
            <a:ext cx="7162800" cy="54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4B9D-8992-46D7-8F31-465F667CD1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28828"/>
            <a:ext cx="8291121" cy="599020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2398" y="147320"/>
            <a:ext cx="7790554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QIKCOM-2</a:t>
            </a:r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DTMF up and Voice down </a:t>
            </a:r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CONOPS</a:t>
            </a:r>
          </a:p>
          <a:p>
            <a:endParaRPr lang="en-US" sz="3000" dirty="0"/>
          </a:p>
        </p:txBody>
      </p:sp>
      <p:pic>
        <p:nvPicPr>
          <p:cNvPr id="6146" name="Picture 2" descr="http://i.ebayimg.com/00/s/MTIwMFgxMjAw/z/tz0AAOxyThVTaFYi/$_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4" r="20085"/>
          <a:stretch/>
        </p:blipFill>
        <p:spPr bwMode="auto">
          <a:xfrm>
            <a:off x="681412" y="1524000"/>
            <a:ext cx="1149178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.ebayimg.com/00/s/MTIwMFgxMjAw/z/tz0AAOxyThVTaFYi/$_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4" r="20085"/>
          <a:stretch/>
        </p:blipFill>
        <p:spPr bwMode="auto">
          <a:xfrm>
            <a:off x="722852" y="4688679"/>
            <a:ext cx="1149178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2255" y="1046826"/>
            <a:ext cx="527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TX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972046" y="4067005"/>
            <a:ext cx="6507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RX</a:t>
            </a:r>
            <a:endParaRPr lang="en-US" sz="2200" dirty="0"/>
          </a:p>
        </p:txBody>
      </p:sp>
      <p:pic>
        <p:nvPicPr>
          <p:cNvPr id="1026" name="Picture 2" descr="Q:\Small Satellites\QIKcom\QIKcom1\Vibration-Test\Photos-vibe\DSC_00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7" t="14542" r="35668" b="31745"/>
          <a:stretch/>
        </p:blipFill>
        <p:spPr bwMode="auto">
          <a:xfrm>
            <a:off x="3531615" y="1641081"/>
            <a:ext cx="1549966" cy="170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981200" y="2309707"/>
            <a:ext cx="1295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galigear.com.au/image/cache/data/new/DTMF-8870--500x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41" y="1072097"/>
            <a:ext cx="1037078" cy="103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5244713" y="1807651"/>
            <a:ext cx="1224207" cy="4853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23487" y="728828"/>
            <a:ext cx="949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DTMF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830591" y="1807651"/>
            <a:ext cx="1701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Audio tones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281671">
            <a:off x="5155074" y="1547245"/>
            <a:ext cx="1489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Audio tones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www.byonics.com/images/mt-tt4-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3" t="63956" r="7387" b="11910"/>
          <a:stretch/>
        </p:blipFill>
        <p:spPr bwMode="auto">
          <a:xfrm>
            <a:off x="6260407" y="2887551"/>
            <a:ext cx="1571223" cy="57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12143" y="4507396"/>
            <a:ext cx="2154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Text-to-Speech</a:t>
            </a:r>
            <a:endParaRPr lang="en-US" sz="22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069772" y="2104882"/>
            <a:ext cx="27308" cy="3177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Text to Speech chip for SpeakJet - TTS25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68833" l="2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29587" r="5051" b="37465"/>
          <a:stretch/>
        </p:blipFill>
        <p:spPr bwMode="auto">
          <a:xfrm>
            <a:off x="6293678" y="4662722"/>
            <a:ext cx="1897905" cy="7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819209" y="2441674"/>
            <a:ext cx="7584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TT4</a:t>
            </a:r>
            <a:endParaRPr lang="en-US" sz="22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7035819" y="3674541"/>
            <a:ext cx="5100" cy="40682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48470" y="5601189"/>
            <a:ext cx="23031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Voice Synthesizer</a:t>
            </a:r>
            <a:endParaRPr lang="en-US" sz="2200" dirty="0"/>
          </a:p>
        </p:txBody>
      </p:sp>
      <p:pic>
        <p:nvPicPr>
          <p:cNvPr id="1036" name="Picture 12" descr="SpeakJet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796" b="54767" l="32388" r="697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20" t="30050" r="25602" b="42486"/>
          <a:stretch/>
        </p:blipFill>
        <p:spPr bwMode="auto">
          <a:xfrm>
            <a:off x="6420222" y="5816632"/>
            <a:ext cx="1738497" cy="10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 flipH="1" flipV="1">
            <a:off x="4791820" y="5767359"/>
            <a:ext cx="1296835" cy="2557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02099" y="4447278"/>
            <a:ext cx="1158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UHF TX</a:t>
            </a:r>
            <a:endParaRPr lang="en-US" sz="2200" dirty="0"/>
          </a:p>
        </p:txBody>
      </p:sp>
      <p:sp>
        <p:nvSpPr>
          <p:cNvPr id="40" name="TextBox 39"/>
          <p:cNvSpPr txBox="1"/>
          <p:nvPr/>
        </p:nvSpPr>
        <p:spPr>
          <a:xfrm>
            <a:off x="3756409" y="1159749"/>
            <a:ext cx="11003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VHF RX</a:t>
            </a:r>
            <a:endParaRPr lang="en-US" sz="2200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1981200" y="5767359"/>
            <a:ext cx="1066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61744" y="1920541"/>
            <a:ext cx="142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16 Character Language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22030" y="3606606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APRS packet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954246" y="3178620"/>
            <a:ext cx="1037354" cy="0"/>
          </a:xfrm>
          <a:prstGeom prst="straightConnector1">
            <a:avLst/>
          </a:prstGeom>
          <a:ln>
            <a:solidFill>
              <a:srgbClr val="1BFC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58004" y="2790306"/>
            <a:ext cx="144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BFC10"/>
                </a:solidFill>
              </a:rPr>
              <a:t>APRS packet</a:t>
            </a:r>
            <a:endParaRPr lang="en-US" dirty="0">
              <a:solidFill>
                <a:srgbClr val="1BFC1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613281">
            <a:off x="4884746" y="5252764"/>
            <a:ext cx="132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BFC10"/>
                </a:solidFill>
              </a:rPr>
              <a:t>Audio Waves</a:t>
            </a:r>
            <a:endParaRPr lang="en-US" dirty="0">
              <a:solidFill>
                <a:srgbClr val="1BFC10"/>
              </a:solidFill>
            </a:endParaRPr>
          </a:p>
        </p:txBody>
      </p:sp>
      <p:sp>
        <p:nvSpPr>
          <p:cNvPr id="18" name="Plus 17"/>
          <p:cNvSpPr/>
          <p:nvPr/>
        </p:nvSpPr>
        <p:spPr>
          <a:xfrm>
            <a:off x="7045158" y="5334000"/>
            <a:ext cx="394947" cy="32623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12143" y="4497892"/>
            <a:ext cx="2370809" cy="21338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 descr="Q:\Small Satellites\QIKcom\QIKcom1\Vibration-Test\Photos-vibe\DSC_00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7" t="14542" r="35668" b="31745"/>
          <a:stretch/>
        </p:blipFill>
        <p:spPr bwMode="auto">
          <a:xfrm>
            <a:off x="3206220" y="4922842"/>
            <a:ext cx="1549966" cy="170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4B9D-8992-46D7-8F31-465F667CD1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5845" y="304800"/>
            <a:ext cx="7804755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QIKCOM-2</a:t>
            </a:r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Those with APRS radios - </a:t>
            </a:r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CONOPS</a:t>
            </a:r>
          </a:p>
          <a:p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579115" y="914230"/>
            <a:ext cx="2209799" cy="203342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http://www.byonics.com/images/mt-tt4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3" t="63956" r="7387" b="11910"/>
          <a:stretch/>
        </p:blipFill>
        <p:spPr bwMode="auto">
          <a:xfrm>
            <a:off x="1139871" y="1729356"/>
            <a:ext cx="1571223" cy="57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8673" y="1283479"/>
            <a:ext cx="7584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TT4</a:t>
            </a:r>
            <a:endParaRPr lang="en-US" sz="22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33710" y="2020425"/>
            <a:ext cx="1037354" cy="0"/>
          </a:xfrm>
          <a:prstGeom prst="straightConnector1">
            <a:avLst/>
          </a:prstGeom>
          <a:ln>
            <a:solidFill>
              <a:srgbClr val="1BFC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37468" y="1632111"/>
            <a:ext cx="144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BFC10"/>
                </a:solidFill>
              </a:rPr>
              <a:t>APRS packet</a:t>
            </a:r>
            <a:endParaRPr lang="en-US" dirty="0">
              <a:solidFill>
                <a:srgbClr val="1BFC10"/>
              </a:solidFill>
            </a:endParaRPr>
          </a:p>
        </p:txBody>
      </p:sp>
      <p:pic>
        <p:nvPicPr>
          <p:cNvPr id="2050" name="Picture 2" descr="http://www.byonics.com/images/mtt4b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t="21905" r="9898" b="28146"/>
          <a:stretch/>
        </p:blipFill>
        <p:spPr bwMode="auto">
          <a:xfrm rot="5400000">
            <a:off x="3175317" y="2911766"/>
            <a:ext cx="3624928" cy="166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kamsat.files.wordpress.com/2012/08/antenna-array-at-the-fspace-command-station.jpg?w=5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675" y="2228289"/>
            <a:ext cx="2418728" cy="159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v2bzq.gr/rig/thd7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3" t="-373" r="28845" b="9172"/>
          <a:stretch/>
        </p:blipFill>
        <p:spPr bwMode="auto">
          <a:xfrm>
            <a:off x="1056350" y="3825220"/>
            <a:ext cx="1255327" cy="291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2410" y="875476"/>
            <a:ext cx="2164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DTMF Decoding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6603675" y="4661203"/>
            <a:ext cx="2418728" cy="17395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51024" y="4977298"/>
            <a:ext cx="2124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Global APRS Internet connectivity LIVE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631011" y="4026326"/>
            <a:ext cx="0" cy="494509"/>
          </a:xfrm>
          <a:prstGeom prst="straightConnector1">
            <a:avLst/>
          </a:prstGeom>
          <a:ln>
            <a:solidFill>
              <a:srgbClr val="1BFC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537922" y="4273581"/>
            <a:ext cx="1333142" cy="0"/>
          </a:xfrm>
          <a:prstGeom prst="straightConnector1">
            <a:avLst/>
          </a:prstGeom>
          <a:ln>
            <a:solidFill>
              <a:srgbClr val="1BFC1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851537" y="2836223"/>
            <a:ext cx="688981" cy="0"/>
          </a:xfrm>
          <a:prstGeom prst="straightConnector1">
            <a:avLst/>
          </a:prstGeom>
          <a:ln>
            <a:solidFill>
              <a:srgbClr val="1BFC1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65918" y="3264088"/>
            <a:ext cx="1577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APRS Radio</a:t>
            </a:r>
            <a:endParaRPr lang="en-US" sz="2200" dirty="0"/>
          </a:p>
        </p:txBody>
      </p:sp>
      <p:sp>
        <p:nvSpPr>
          <p:cNvPr id="40" name="TextBox 39"/>
          <p:cNvSpPr txBox="1"/>
          <p:nvPr/>
        </p:nvSpPr>
        <p:spPr>
          <a:xfrm>
            <a:off x="4414462" y="1278576"/>
            <a:ext cx="1146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MTT4-B</a:t>
            </a:r>
            <a:endParaRPr lang="en-US" sz="2200" dirty="0"/>
          </a:p>
        </p:txBody>
      </p:sp>
      <p:sp>
        <p:nvSpPr>
          <p:cNvPr id="41" name="TextBox 40"/>
          <p:cNvSpPr txBox="1"/>
          <p:nvPr/>
        </p:nvSpPr>
        <p:spPr>
          <a:xfrm>
            <a:off x="6751024" y="1729356"/>
            <a:ext cx="21240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Ground Stations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2485712" y="3843709"/>
            <a:ext cx="144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BFC10"/>
                </a:solidFill>
              </a:rPr>
              <a:t>APRS packet</a:t>
            </a:r>
            <a:endParaRPr lang="en-US" dirty="0">
              <a:solidFill>
                <a:srgbClr val="1BFC1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4B9D-8992-46D7-8F31-465F667CD1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805" y="1485900"/>
            <a:ext cx="4876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Receives audio tones from amateur radios</a:t>
            </a:r>
          </a:p>
          <a:p>
            <a:r>
              <a:rPr lang="en-US" dirty="0" smtClean="0"/>
              <a:t>Translates into 16 character language</a:t>
            </a:r>
          </a:p>
          <a:p>
            <a:r>
              <a:rPr lang="en-US" dirty="0" smtClean="0"/>
              <a:t>$160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Parses 16-character language into APRS text packet</a:t>
            </a:r>
          </a:p>
          <a:p>
            <a:r>
              <a:rPr lang="en-US" dirty="0" smtClean="0"/>
              <a:t>$30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61749"/>
            <a:ext cx="9088395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Dual-Tone </a:t>
            </a:r>
            <a:r>
              <a:rPr lang="en-US" sz="3000" dirty="0" err="1" smtClean="0">
                <a:solidFill>
                  <a:schemeClr val="tx1"/>
                </a:solidFill>
                <a:latin typeface="cmbx9" panose="020B0500000000000000" pitchFamily="34" charset="0"/>
              </a:rPr>
              <a:t>Multifrequency</a:t>
            </a:r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 Decoder &amp; TT4</a:t>
            </a:r>
          </a:p>
          <a:p>
            <a:endParaRPr lang="en-US" sz="3000" dirty="0"/>
          </a:p>
        </p:txBody>
      </p:sp>
      <p:pic>
        <p:nvPicPr>
          <p:cNvPr id="5" name="Picture 4" descr="http://www.byonics.com/images/mdtmf.3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860040" cy="21158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687820" y="1047750"/>
            <a:ext cx="1371600" cy="381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smtClean="0">
                <a:solidFill>
                  <a:schemeClr val="tx1"/>
                </a:solidFill>
                <a:latin typeface="cmbx9" panose="020B0500000000000000" pitchFamily="34" charset="0"/>
              </a:rPr>
              <a:t>DTMF</a:t>
            </a:r>
          </a:p>
          <a:p>
            <a:endParaRPr lang="en-US" sz="3000" dirty="0"/>
          </a:p>
        </p:txBody>
      </p:sp>
      <p:pic>
        <p:nvPicPr>
          <p:cNvPr id="8" name="Picture 7" descr="http://www.byonics.com/tinytrak4/tinytrak4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76" y="4381500"/>
            <a:ext cx="3423285" cy="19373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086600" y="4019550"/>
            <a:ext cx="1371600" cy="381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dirty="0" smtClean="0">
                <a:solidFill>
                  <a:schemeClr val="tx1"/>
                </a:solidFill>
                <a:latin typeface="cmbx9" panose="020B0500000000000000" pitchFamily="34" charset="0"/>
              </a:rPr>
              <a:t>TT4</a:t>
            </a:r>
          </a:p>
          <a:p>
            <a:endParaRPr lang="en-US" sz="3000" dirty="0"/>
          </a:p>
        </p:txBody>
      </p:sp>
      <p:sp>
        <p:nvSpPr>
          <p:cNvPr id="2" name="Oval 1"/>
          <p:cNvSpPr/>
          <p:nvPr/>
        </p:nvSpPr>
        <p:spPr>
          <a:xfrm>
            <a:off x="5943600" y="5029200"/>
            <a:ext cx="2860040" cy="1447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4B9D-8992-46D7-8F31-465F667CD1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Text-to-Speech chip receives APRS packet from  Arduino; converts to audio-phone codes</a:t>
            </a:r>
          </a:p>
          <a:p>
            <a:r>
              <a:rPr lang="en-US" dirty="0" smtClean="0"/>
              <a:t>Voice Synthesizer takes audio-phone codes and converts it to audio waves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3805" y="381000"/>
            <a:ext cx="6878595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Text-to-Voice capability for APRS users</a:t>
            </a:r>
            <a:endParaRPr lang="en-US" sz="3000" dirty="0" smtClean="0">
              <a:solidFill>
                <a:schemeClr val="tx1"/>
              </a:solidFill>
              <a:latin typeface="cmbx9" panose="020B0500000000000000" pitchFamily="34" charset="0"/>
            </a:endParaRPr>
          </a:p>
          <a:p>
            <a:endParaRPr 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4B9D-8992-46D7-8F31-465F667CD1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4648200" cy="4572000"/>
          </a:xfrm>
        </p:spPr>
        <p:txBody>
          <a:bodyPr/>
          <a:lstStyle/>
          <a:p>
            <a:r>
              <a:rPr lang="en-US" dirty="0" smtClean="0"/>
              <a:t>VHF Transceiver</a:t>
            </a:r>
            <a:endParaRPr lang="en-US" dirty="0" smtClean="0"/>
          </a:p>
          <a:p>
            <a:r>
              <a:rPr lang="en-US" dirty="0" smtClean="0"/>
              <a:t>Flexible frequency range at 145 MHz</a:t>
            </a:r>
          </a:p>
          <a:p>
            <a:r>
              <a:rPr lang="en-US" dirty="0" smtClean="0"/>
              <a:t>Integrated power </a:t>
            </a:r>
            <a:r>
              <a:rPr lang="en-US" dirty="0" smtClean="0"/>
              <a:t>amp (detuned to 4W for QIKCOM-2)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3805" y="381000"/>
            <a:ext cx="7488195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Byonics.com MTT4-B Packet and Radio System</a:t>
            </a:r>
            <a:endParaRPr lang="en-US" sz="3000" dirty="0" smtClean="0">
              <a:solidFill>
                <a:schemeClr val="tx1"/>
              </a:solidFill>
              <a:latin typeface="cmbx9" panose="020B0500000000000000" pitchFamily="34" charset="0"/>
            </a:endParaRPr>
          </a:p>
          <a:p>
            <a:endParaRPr lang="en-US" sz="3000" dirty="0"/>
          </a:p>
        </p:txBody>
      </p:sp>
      <p:sp>
        <p:nvSpPr>
          <p:cNvPr id="5" name="AutoShape 2" descr="data:image/jpeg;base64,/9j/4AAQSkZJRgABAQAAAQABAAD/2wCEAAkGBxQTEhQUExQWFhQXGBgXGBgYGBcYFRcXGhgYFxcYFRgYHCggGBolHBcUITEhJSkrLi4uGB8zODMsNygtLisBCgoKDg0OGxAQGiwkHCQuLCw1LC0sLDUsLC4tLCwsLC8sLCwsLCwsLCwsLCwsLCwsLCwsLCwsLCwsLCwsLCwsLP/AABEIAMIBAwMBIgACEQEDEQH/xAAbAAACAgMBAAAAAAAAAAAAAAABAgADBAUGB//EAEMQAAEDAQQFCQUFBwQDAQAAAAEAAhEDEiExQQQFUWGRBhMiMnGBodHwQlJTksEWYnKx4QcUFSMzQ2M0orLxJILCc//EABkBAQEBAQEBAAAAAAAAAAAAAAABAwIEBf/EACsRAQACAQMEAQMDBQEAAAAAAAABAhEDEiEEEzFRQSIyoVJhsRQzcZHwBf/aAAwDAQACEQMRAD8A7I+uxFwvAUeFCPWxWXJgfX1Uj15qNUiZlADuiVBOaZKTKihKB/7UMIBAxCLkigegZp9H1cicUgd+SkXoHGMIyEkZo2kUzpwUyS+ag9QoHCDsUHGLlA9AUZQlQKgAbVHG5QwjPd63IBau9XI2Y9ZoA3otKARtTz+qUJoRAcge5Eoget6BXNSk3i9WETmkuQCEC1WID1uQVwonsqKpgXJWjbH1RUspII2o7lDclaVFMkcUxCpc5FQuQDlVIn6JjUUFpelcfW9Vc4E0oLGXIh4VLTCNtBa43KAqlzlJ2fmoq6UC9VtejKB7SIcqwQgHKi4OyQJ3qpicOQO0qApA9DnEQ7D3JnlVyMVCYQWIgqslM0zmqLWlGb7kkqAx9UBAUxTzckickQH7VHJnBADegBA3qJwoqEdvKgQcdyQm9JDGTsRwVYcFymueWLWEspAOIxe49Edm1RXV1HrGqVVwX22f71Lx80RyuqHOmePmoO5bUQFVcR9qan+PifNFvKep7rOJ81MSuYdu2sgKq4scqX+63j+qn2pf7jfmTEmYdqagUFVcSeVTvht+ZH7Wu+GPmTleHairtUtwuK+1x+EPn/RT7XH4X+79E5OHaCtvT8768lxX2u/xf7v0U+1v+M/N+inJw7UvSipC49vK0fCPH9E45WD4buP6K8nDsOdS84uT+1I+G7wTfalvuP8ABOR1Yq8VHOG1csOVDfcf4IjlMzGw/gPNOTh1ZqbUOcXLjlMz3X8B5phylp+6/gPNOR05qpmOXMjlLT2P4DzTjlNT+/wHmqjp2vTtdeuYbylpfe4fqshnKqjna4Xfmg6QuRBWFoun06rZpuDhuxHaDeFlAqodAlRxURBa7cokL9yioBG1Vl3irKjFRUSRquU2kFmj1CDfFm7eY/JeO62rG1ZyHicSV6zyv/0z+1v5ry2poL6tZ4ZF195hQniGI3QSc2yMRN4nCVtCGsYwc3TLgBaLhM+Pismpqeq6QGtFoCXTee1b+logDGNxsCyDZkZXEkRsThjfUr4jljUtVUT/AGm8FsxyTZZDuaZDgXC/IRJ8RxUIeRJILRdlMnsyWV+81g0dPohpIF0Bl1oX7dm4LnP7sq0tafEsQ8k2fCblntwzSfZNnwtufumHZ5HFZo0jSJiWzIGI60S04ZAhK3Tq8TIAAc7FsxMPu/FHapuj207NvVmmdqOh7niVU/VGji4iD+I+a2VRjx12gAEgm1ncR4ELnNeUQ+rjkFYnLimnfOJzDNOpdHOA4OPml/gtDf8AOfNazR6Vhxgm8kf1BhjE/wD1gk0nQ7RtFxmz7wxmJjHC6zjngjbsz7bpuoaBwtfOVPs5R+/8xVHJulZtCZwK6ABMvNqbqTjMtOOTdLa/5ij9m6W1/wAxW4ai4qbpZ77e2lGoGe9U+ZN9nWe/U+b9Fv8AQ9Ce+9sYxj+EcJc1VzGUxkrmVi1/mWidyfb8SpxHkl/gjfiv4hei6XydpPoOcJa7mg/AkAlgdtvx9QvNWUwRkkTMvZGjfHNlw1KPiv8ABEal/wAz/BVc2NyNkbArydu3tkDUbvjP4BQ6kf8AGdwHmux5J6hbW0cPnpEvuk5OjuxHFahwUyx1O5T5cxrLV76dMu50mIuiMTG1an94qi8l0d8Lq9dA806zjcfFc5VrWg42iejFnIHb2qw10bboZ2odbOY8PaYcMRk4HaF6vo1W00OGBAI7DeF4nqk9I9n1C9j1Of5NL/8ANv5J8tmeDKhKATxvXSBIUUAKiBamKoq4LIdesTSarWjZ2pI0nK4/+M7tC4TVzbNaodoH1JXX8qdNa6iWgg3jArXckdS6RV599OjbpuD6VqRc6BNkWheOjebr1zKzXdGJGu7mjZqAtfcbJBkAiQe9Z+i63inYaynBY9hcQSSHWpMe8LRv3DYjrHktp9RxqPpOcbLQSXsmGtsjA7AsDSKNSmYqssOImyABdeMB2LnOPDC+ntjNcrTTHWtf+sb8ZVjg0tA5wDb0SbjBI8IWm02tlAIg3ETiIkb1iGr91ns+z7vnntXURlKac4zl0ZaIurC1jJaTfEC6FWaf+QRhEHMyfG9c9z33G+1kfa78stiHO3RZbg0Zz0c8cTntTa022/U3zqZxL2uxmAb5gg37IWo1jq5zn2mkRCr57Oy3rEx0o6QiOtgMQqjUuiPZDZl83GbXW6xwP5JtlJpaZzuVu1XU+7670n8Lq7vXesjnhM2R1i6LVSIIiz1+rntnNJbuiD1bM2nzMza63Wy2bkxK7LfqZ+qdFeybQuMZ/qtwFodH0mHXCJO15gREAOcbs9q3VKpK5s8urWYnmVoClQJmJioxYZqkG4kYeMHy4K7R6loXqt2iPeZYLjhIxvsyL9ohX6JTcGX4WtkZcd69traXaxGN2I+Of9u5iY5mJx+HUaVrlgoGk0VmkU+bFl1OzNkjEtLgJJMTcuBfqys0xAwacY6zQ78iulNUG8tHF3miahqOBc0TcJJfEAQ0cABwXkjhtGtaeIlzVTVtUNaSB0pzGRgq06rrBzWwOlZ9oR0ojDtXQ1WkhodZgAwJM4iRETvv3pa1WHCQCQGwQcgAWxdkI7IUi8T4/iWlrWrzM+vTcck9Y0tHoim8PNWX4BhYHEkBwMzhZnsWhc2ce/bvVg0jpTYkza6wAxyEbcgjzRukgTfiN+MdhVljebXjPxC/WejULIdSdi8gNvmwJ6TwcCejHetNVpN2DgFmVMxiqagS0zLPdm2XLV2gV6kCOiF6lqj+jS/A3/iF5fpf+oqfhavStV1f5NOPcb+QVh76fbDZhO3aq2lOwzOxV0aFER3cFFUYus9KFKm57sAJ8gN83LzTWesn1nEvN2TZ6I7s+1dvywaTozoyLZ7JXA6LZFQOdeAO2D2KkK6bBOC9b/ZU0DQnRnWqf8WLyjT6wLnOaIGXgvWf2Rm1q8HbVqf/ACPopPMOq8S6ysOiexeTftJ0lzNJYBgWA9sGoPqvXNLEMPYvJeXVEO0ppIkWAMfvPuWW3lb3+jLjDpBeTIF112dwP1Sys/TtFayS1pFxgNg9O6zakiGm+8TgLliOayf7kWmiebbNkjpmOc6wOAz2jBbRxDGupWYzEqXFKrg1kYvmKnsDrA/yx18HDE+zsKjm08nPxp/28nf1T18W5D2tyOt0e0q1AVQXK6zT992NT+37v9M9b2s/d3pCKcdd0xTMc2cXGKjet7Avn2tyhuj2rRVwbSmOdMWniead1QJY+J9o3RlvVcsszbM2Guiw7rkw5k/dF84FF3QlPELbaPVWtsNk2H2odA6Lmy2Abd+F90Y3LOotUmMvB1d4zHLZ0qqXSK9kSsZhKtLbQgqYeampGeV2rajqjXOAiImDlBv8FlMbGCp0ekGthu6TmYwniVkMpEAWnNJ+72TgV1x4aX+qJtWOF+iMcXANuJNkHebvqlrNNu0XPENIs9GA6QL8wJMdp7lkaq0YPq0rUEW4Lb5I6N8ARAuxXb6LorRaBpNYA4ht4NoG+1Awkl125cWtjiHt6bQzTOfLz3nHzv7cvRVNUuvJHb2716gdEp39AOMHo3X3YX7bguI5baE2kKLmU+bNRpDmzJBAbAORiInsUi8zPLq3SREZiWt0XRXVG2hEYXlGto5ZExfsWXqH+gO36BJra6xO/wCixprWnU2z4e3qv/P0qdL3K5ziPzhglVPKsAJIAvJuG8nBZY1NWcHWabnFpggCY78F6ZmI8vi107W8Q4nS/wDUVPwhbjR9c12AAObAuAIyHetfrDQajatWo5hDGhrXGOq44B2xZmj6CXMtTAi5c7q+30qVmKxl1moNfCt0HizUxAydHunbuXQHBeWaFUc1zXYOa6eB/Ir1Kmbl0srA1RJG9FEU16LXNcCBBEFcNrTk29pJZe2e/gu9eFjvZfiuh5dpGjPYOm0i8YgjPerOSWkPDagD3gWzADiBhfdK6Plz1aQ+8fCFzHJLqP8Ax/QKM9WcVddT1g/mywy4HaSRjOBzyxwuWJpDhBJAG/Z3ymaU1GsGVaVRwtMY6XNxkQRMbQTPcq8UTN7REywXmk5tqyHTam8gEgS2/CRikqUaIjY4BwJkG8xUuzz4LH5Sa5p1dJt0W2YAkQLyDiRgs7R61poJa28TgM8Vxt/d7LakafGI/wChLDRc2LIw7EoqMB6eEe7a8FstD0QPBNio6BP8sNI60WSDx7JWDrTQA1zmgPabLHAPhpNsxAAyGBvUvGYxnDKNO39zEY8tc91EGHW56RMAG6BYzzOKqc6lF1qbLPZ9onpjHBov3oVNXuxt0xIfcXGRYi4gA3uvjsySnQ3ZPpn+n7TvbMe57OLtmUo1jT05jMwg5q604i9wkNOAHROOZyyQhhDbJJJALrosuzG/K9D9wcfbpYvHWPsZ9XB2W3cmp6MWxMXgG4ziJg7CMCF0w6mmnWmYhaxgCsCAUXT5Uzk7SnaVTKytE0YvDiCBZEmZ34QNyi1iZ8Mik9ZNskyfr9Vr6gLHFpiRswV9KqjWszjDe6gI56mAYdaJ64As9GRZjpEmDiMF2ulCnNPnLM2+hMTbgxZn2oteK4rUVUmrTky0vPtNBtw2DZJtEQIuuXY6vqh9p3ONqC2bJAHQi6zIxIM371hf7n3em/twfRWtNSma3NivFSzBvsSJszfhYnetB+0dpIowbhanfgune3MQHQQ0kTE/TC7cuZ5a0+hRL+k6CCYABPRkgYiYKtfLvU4pMtJqD+i3t8kusmXNBvx+ioo0A6YsiBMWyMBkNu5NVbAbhEbZO2/j4LPT0vrm0T8nVdfu6ftTX4jnLDdSN1k3yI4jBdzyO1sylTFCqXNqAudLmnpWiXTuu2rjglqPO08Str0iz5uj1GzjDotccqNCFao17XOYSA4tbNpzdxO0gTuKGr9I0I2Xv6FFzTZnrWg7Axfh3Ly/TRGkPAwsgrvdWaqY6lScQZLQcTF4BNy889JSZy+lXqLTV07dH1e8EsdaIGQdswwVLQqNHpBogCAshg2LfT0o0/Di1pt5MX+oQRJQWjkHDvVFQrJLVS5q6HG8uj/S/wDY/wDFcpya06mxhDnAEuJjguq5dMM0ux/H0QvOdCMPEqObV3Rh39HTab7mvBOzPgVsalWk6tSNSTSbAcC3BtiyA6OtDmgnGZ7V54XOD6QBLnNcOlEXEi7sXeMCsS81o7M8NJynq6Oa4OjNht34Z3CLgs7Ri5wZDb3Rdsn9YWRV0ZjjJaCUMCDddeJkYX3Qo5nU3zz4VVGPsk3Q1tvH2Zi7vBWNornVLRbMMAcQRM33XTehpelFjIIabbXAHMQ7eD4QrNAZzTXElrnPa2Ijog34mb8oTz5b7aRGc8KjpjhUEumwdjcxfksihpxD3uv6WwNBumzN29a/SHzUedrlfolE1HBjcTh3An6LHsafjbHrw8d+o1ot9NpZNLTYa4QJJkdFsSTLrQi//pYYCzaeq6rogAyAQJEwfXiEjdXvJgRPR9oe0LQ8MVpWla+IefU7t8bsyopEhzYxtDKYvxjPsWy0miXSLrJqPa0AdLoy6+4bT4LC0bRKj5LR1XNaTIADnGG3ztWTTNYuDmBs9cEG4WpbmYGBS8Wx9Lbpu3FZrqVnlNMpnrXSA11zQBDj0ZHC7tWPo4mo/AEPc27CBujYgKlQzTAvgU3bTDiRJnGTHcqKLHWXOaJAILidrjdctemnF86mMf4aal9HH0ROVzqMTBvAmMZF08JCai9UU65Em6S0t7jE/ko16asxN5mvjj+Ofy819nE18/LrOThHPU7NqbTpkNix0M5m1MYBdr0adlrKZhziOgBDSZJc7ddjvXB8k5NSkS3oh7ofYnpWW9G37IiTHmu9fWd0bDbQLocZAsgTJ33gCN68lvul9vpudKDVnkuFMB4Lmu6YAhsQLycHX3XZFaDljScGUW2piQXOgTheSMD3RflC3mjNNMtptaTThxL3PktMyAbV5mT2QtHy3Za5nGZdAAJm4XXXb+5dV8utX7JcCNbG2GCnMwMTN+O4LcaQyDcQdl48UlCm20JNmTeQJgXXnPbwTVIyn1sWsTzMPmX+2JxDJ0/QhTA6Qd0i2QRDomSzcCIPaFg1Fg650o0qTnNxGGwE5rnn6ZUI6z4s2i+0YnZCrqun3OY4Waw/1L/wBel6lP8AIpfgb+S8h0Cs5zyXEk2TeV67qOeYpfgH5KPZWMRhsWBWsKRrd6tA3IoyogGqKiEKt7P+1aAhCqNPr/VIr07Mw4GWneF5jrXULmuNoFh3joneCF7I4Kp9MHFQeLUtEqNLTbBggxfkZ2LcjW1XZT4u8l6U/RmkmQOCX90b7o4BHNoi3mHnB1xV92nxd5KmrrOo7FjPmd5L0n90bPVHAIHQWZsHAInbp6eYu013uM+d3kqnaW/3W/O7yXp79BYfYbwCH8NZmxvAJydunp5h+9v91vzHyVlDWdRjg5rQCM7U5Rm1elfwymf7bflHkldqqn8NnyhTDns6fp59S17WbhdhmJu32VG68rAzAm73T1RA9nYu/dqql8NnytSHU9L4bPlCL2qevzLgKWuKrZgYuDjeLyDaBw2hPo+vKrOqCBAESIuJI/M8V3R1PRN4ps+UKpmpKUmabflCqdmnr8uJo65qNLiGnpEOPVvINoeJQbrVwa5oZAcGg9X2cM8V3Q1LRumk3gEDqKj8NvBROxp+nBDTT7h4t80Rpp913+3zXdu1BR+G3goeT9D4bfXemE/p9P05TVGuuZqMfzbjYJMXXyI23Lrm/tHbd/47+IS/Z2j8McT5qHk7Q9zxPmpNcvRSYpG2FtT9odIgg6PUIIIIkQQbiFp9acq2VebDaL6baYIaMQB0YiMIAhbL7OUfcHE+aP2co+54nzSK4W1t0Ylzo1wzY/5Sj/F2bH/I5dA7k5R908XIjk1R908T5rph2aOR1vrBr6Tmta4kxcWu2jcueeHkWRTIHYfqvTxyZo7DH4irWcl6GYd8xRpSsVjEPPdRane5waB0nXbmjMler6No9hrWjBrQB3KaHq+nTEU2hv5nvWQ1ijoWtTpgdiU4oD3KJrSiASpkhKUm5WRIQIROKA8FALKWwPW1WD1vSho+qCruUITzemI3oKrCDmxgrLkHIEDbgo1kJmlLE45IELdvrtRs3qxwuUKCuxcoGZIg7u9MMSgrRLUzTuTEIK2NmUYwVuCUG7CEMBYULfW1FuSeUFIblxT2U7TsRB4oYIGo2QnbgjGPq5DBQ1EhQhMUCuJuiEWpnGBgoCgUJmBLKZp4IDKiS5RBCMFGnajKUiTPr1gqiOCMoB1yhPr6qKkqByQ+CYNQK1129K4pg3sQi9BGBGJSm6VG7kAe1SIlM5yJCgUetiFoJx+qUNQAlM0pYRBRUa25D8lDVnvzTQLpQR2OKDhNxG/YoDBGaYO2+u1AEJ4IgZqPEjagITBAG5FgKAwpggEwM3KiAqBykqByCOQm7sRBUJRBBlEhKUsICKgyQTlBApQBQtIWlZQQSpaSkpWqKsCAdOPdKD1Af+/W9BCFLSloIWrkBbhluRSQZlPa2oClcL5RKUOyQN69BAYqOG9Kw4KB3Qgo247kqKiLSoQi07e9AHXduxNZSzuUs70BlQ4KG5B2figc8ELUKF6IKCMdOXrenVYJxCdUGL59QjEoAITciGI3qOKVx2qRhwQEoNUUac0Cuq34FRR3aigraLu5EeuKii7AOKAxUUXIszVT8O8IKIHp4931QzHeoogduKRhvPaooihVOHaioogjsQjSyUUQBAeuCiigb9UuxBRBM0/koogB9eKgx9bFFEBKjcu0KKIHf68FKSiioFM49qYeaiiIg+ijVFEEP0QyKKiColBRRV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QUExQWFhQXGBgXGBgYGBcYFRcXGhgYFxcYFRgYHCggGBolHBcUITEhJSkrLi4uGB8zODMsNygtLisBCgoKDg0OGxAQGiwkHCQuLCw1LC0sLDUsLC4tLCwsLC8sLCwsLCwsLCwsLCwsLCwsLCwsLCwsLCwsLCwsLCwsLP/AABEIAMIBAwMBIgACEQEDEQH/xAAbAAACAgMBAAAAAAAAAAAAAAABAgADBAUGB//EAEMQAAEDAQQFCQUFBwQDAQAAAAEAAhEDEiExQQQFUWGRBhMiMnGBodHwQlJTksEWYnKx4QcUFSMzQ2M0orLxJILCc//EABkBAQEBAQEBAAAAAAAAAAAAAAABAwIEBf/EACsRAQACAQMEAQMDBQEAAAAAAAABAhEDEiEEEzFRQSIyoVJhsRQzcZHwBf/aAAwDAQACEQMRAD8A7I+uxFwvAUeFCPWxWXJgfX1Uj15qNUiZlADuiVBOaZKTKihKB/7UMIBAxCLkigegZp9H1cicUgd+SkXoHGMIyEkZo2kUzpwUyS+ag9QoHCDsUHGLlA9AUZQlQKgAbVHG5QwjPd63IBau9XI2Y9ZoA3otKARtTz+qUJoRAcge5Eoget6BXNSk3i9WETmkuQCEC1WID1uQVwonsqKpgXJWjbH1RUspII2o7lDclaVFMkcUxCpc5FQuQDlVIn6JjUUFpelcfW9Vc4E0oLGXIh4VLTCNtBa43KAqlzlJ2fmoq6UC9VtejKB7SIcqwQgHKi4OyQJ3qpicOQO0qApA9DnEQ7D3JnlVyMVCYQWIgqslM0zmqLWlGb7kkqAx9UBAUxTzckickQH7VHJnBADegBA3qJwoqEdvKgQcdyQm9JDGTsRwVYcFymueWLWEspAOIxe49Edm1RXV1HrGqVVwX22f71Lx80RyuqHOmePmoO5bUQFVcR9qan+PifNFvKep7rOJ81MSuYdu2sgKq4scqX+63j+qn2pf7jfmTEmYdqagUFVcSeVTvht+ZH7Wu+GPmTleHairtUtwuK+1x+EPn/RT7XH4X+79E5OHaCtvT8768lxX2u/xf7v0U+1v+M/N+inJw7UvSipC49vK0fCPH9E45WD4buP6K8nDsOdS84uT+1I+G7wTfalvuP8ABOR1Yq8VHOG1csOVDfcf4IjlMzGw/gPNOTh1ZqbUOcXLjlMz3X8B5phylp+6/gPNOR05qpmOXMjlLT2P4DzTjlNT+/wHmqjp2vTtdeuYbylpfe4fqshnKqjna4Xfmg6QuRBWFoun06rZpuDhuxHaDeFlAqodAlRxURBa7cokL9yioBG1Vl3irKjFRUSRquU2kFmj1CDfFm7eY/JeO62rG1ZyHicSV6zyv/0z+1v5ry2poL6tZ4ZF195hQniGI3QSc2yMRN4nCVtCGsYwc3TLgBaLhM+Pismpqeq6QGtFoCXTee1b+logDGNxsCyDZkZXEkRsThjfUr4jljUtVUT/AGm8FsxyTZZDuaZDgXC/IRJ8RxUIeRJILRdlMnsyWV+81g0dPohpIF0Bl1oX7dm4LnP7sq0tafEsQ8k2fCblntwzSfZNnwtufumHZ5HFZo0jSJiWzIGI60S04ZAhK3Tq8TIAAc7FsxMPu/FHapuj207NvVmmdqOh7niVU/VGji4iD+I+a2VRjx12gAEgm1ncR4ELnNeUQ+rjkFYnLimnfOJzDNOpdHOA4OPml/gtDf8AOfNazR6Vhxgm8kf1BhjE/wD1gk0nQ7RtFxmz7wxmJjHC6zjngjbsz7bpuoaBwtfOVPs5R+/8xVHJulZtCZwK6ABMvNqbqTjMtOOTdLa/5ij9m6W1/wAxW4ai4qbpZ77e2lGoGe9U+ZN9nWe/U+b9Fv8AQ9Ce+9sYxj+EcJc1VzGUxkrmVi1/mWidyfb8SpxHkl/gjfiv4hei6XydpPoOcJa7mg/AkAlgdtvx9QvNWUwRkkTMvZGjfHNlw1KPiv8ABEal/wAz/BVc2NyNkbArydu3tkDUbvjP4BQ6kf8AGdwHmux5J6hbW0cPnpEvuk5OjuxHFahwUyx1O5T5cxrLV76dMu50mIuiMTG1an94qi8l0d8Lq9dA806zjcfFc5VrWg42iejFnIHb2qw10bboZ2odbOY8PaYcMRk4HaF6vo1W00OGBAI7DeF4nqk9I9n1C9j1Of5NL/8ANv5J8tmeDKhKATxvXSBIUUAKiBamKoq4LIdesTSarWjZ2pI0nK4/+M7tC4TVzbNaodoH1JXX8qdNa6iWgg3jArXckdS6RV599OjbpuD6VqRc6BNkWheOjebr1zKzXdGJGu7mjZqAtfcbJBkAiQe9Z+i63inYaynBY9hcQSSHWpMe8LRv3DYjrHktp9RxqPpOcbLQSXsmGtsjA7AsDSKNSmYqssOImyABdeMB2LnOPDC+ntjNcrTTHWtf+sb8ZVjg0tA5wDb0SbjBI8IWm02tlAIg3ETiIkb1iGr91ns+z7vnntXURlKac4zl0ZaIurC1jJaTfEC6FWaf+QRhEHMyfG9c9z33G+1kfa78stiHO3RZbg0Zz0c8cTntTa022/U3zqZxL2uxmAb5gg37IWo1jq5zn2mkRCr57Oy3rEx0o6QiOtgMQqjUuiPZDZl83GbXW6xwP5JtlJpaZzuVu1XU+7670n8Lq7vXesjnhM2R1i6LVSIIiz1+rntnNJbuiD1bM2nzMza63Wy2bkxK7LfqZ+qdFeybQuMZ/qtwFodH0mHXCJO15gREAOcbs9q3VKpK5s8urWYnmVoClQJmJioxYZqkG4kYeMHy4K7R6loXqt2iPeZYLjhIxvsyL9ohX6JTcGX4WtkZcd69traXaxGN2I+Of9u5iY5mJx+HUaVrlgoGk0VmkU+bFl1OzNkjEtLgJJMTcuBfqys0xAwacY6zQ78iulNUG8tHF3miahqOBc0TcJJfEAQ0cABwXkjhtGtaeIlzVTVtUNaSB0pzGRgq06rrBzWwOlZ9oR0ojDtXQ1WkhodZgAwJM4iRETvv3pa1WHCQCQGwQcgAWxdkI7IUi8T4/iWlrWrzM+vTcck9Y0tHoim8PNWX4BhYHEkBwMzhZnsWhc2ce/bvVg0jpTYkza6wAxyEbcgjzRukgTfiN+MdhVljebXjPxC/WejULIdSdi8gNvmwJ6TwcCejHetNVpN2DgFmVMxiqagS0zLPdm2XLV2gV6kCOiF6lqj+jS/A3/iF5fpf+oqfhavStV1f5NOPcb+QVh76fbDZhO3aq2lOwzOxV0aFER3cFFUYus9KFKm57sAJ8gN83LzTWesn1nEvN2TZ6I7s+1dvywaTozoyLZ7JXA6LZFQOdeAO2D2KkK6bBOC9b/ZU0DQnRnWqf8WLyjT6wLnOaIGXgvWf2Rm1q8HbVqf/ACPopPMOq8S6ysOiexeTftJ0lzNJYBgWA9sGoPqvXNLEMPYvJeXVEO0ppIkWAMfvPuWW3lb3+jLjDpBeTIF112dwP1Sys/TtFayS1pFxgNg9O6zakiGm+8TgLliOayf7kWmiebbNkjpmOc6wOAz2jBbRxDGupWYzEqXFKrg1kYvmKnsDrA/yx18HDE+zsKjm08nPxp/28nf1T18W5D2tyOt0e0q1AVQXK6zT992NT+37v9M9b2s/d3pCKcdd0xTMc2cXGKjet7Avn2tyhuj2rRVwbSmOdMWniead1QJY+J9o3RlvVcsszbM2Guiw7rkw5k/dF84FF3QlPELbaPVWtsNk2H2odA6Lmy2Abd+F90Y3LOotUmMvB1d4zHLZ0qqXSK9kSsZhKtLbQgqYeampGeV2rajqjXOAiImDlBv8FlMbGCp0ekGthu6TmYwniVkMpEAWnNJ+72TgV1x4aX+qJtWOF+iMcXANuJNkHebvqlrNNu0XPENIs9GA6QL8wJMdp7lkaq0YPq0rUEW4Lb5I6N8ARAuxXb6LorRaBpNYA4ht4NoG+1Awkl125cWtjiHt6bQzTOfLz3nHzv7cvRVNUuvJHb2716gdEp39AOMHo3X3YX7bguI5baE2kKLmU+bNRpDmzJBAbAORiInsUi8zPLq3SREZiWt0XRXVG2hEYXlGto5ZExfsWXqH+gO36BJra6xO/wCixprWnU2z4e3qv/P0qdL3K5ziPzhglVPKsAJIAvJuG8nBZY1NWcHWabnFpggCY78F6ZmI8vi107W8Q4nS/wDUVPwhbjR9c12AAObAuAIyHetfrDQajatWo5hDGhrXGOq44B2xZmj6CXMtTAi5c7q+30qVmKxl1moNfCt0HizUxAydHunbuXQHBeWaFUc1zXYOa6eB/Ir1Kmbl0srA1RJG9FEU16LXNcCBBEFcNrTk29pJZe2e/gu9eFjvZfiuh5dpGjPYOm0i8YgjPerOSWkPDagD3gWzADiBhfdK6Plz1aQ+8fCFzHJLqP8Ax/QKM9WcVddT1g/mywy4HaSRjOBzyxwuWJpDhBJAG/Z3ymaU1GsGVaVRwtMY6XNxkQRMbQTPcq8UTN7REywXmk5tqyHTam8gEgS2/CRikqUaIjY4BwJkG8xUuzz4LH5Sa5p1dJt0W2YAkQLyDiRgs7R61poJa28TgM8Vxt/d7LakafGI/wChLDRc2LIw7EoqMB6eEe7a8FstD0QPBNio6BP8sNI60WSDx7JWDrTQA1zmgPabLHAPhpNsxAAyGBvUvGYxnDKNO39zEY8tc91EGHW56RMAG6BYzzOKqc6lF1qbLPZ9onpjHBov3oVNXuxt0xIfcXGRYi4gA3uvjsySnQ3ZPpn+n7TvbMe57OLtmUo1jT05jMwg5q604i9wkNOAHROOZyyQhhDbJJJALrosuzG/K9D9wcfbpYvHWPsZ9XB2W3cmp6MWxMXgG4ziJg7CMCF0w6mmnWmYhaxgCsCAUXT5Uzk7SnaVTKytE0YvDiCBZEmZ34QNyi1iZ8Mik9ZNskyfr9Vr6gLHFpiRswV9KqjWszjDe6gI56mAYdaJ64As9GRZjpEmDiMF2ulCnNPnLM2+hMTbgxZn2oteK4rUVUmrTky0vPtNBtw2DZJtEQIuuXY6vqh9p3ONqC2bJAHQi6zIxIM371hf7n3em/twfRWtNSma3NivFSzBvsSJszfhYnetB+0dpIowbhanfgune3MQHQQ0kTE/TC7cuZ5a0+hRL+k6CCYABPRkgYiYKtfLvU4pMtJqD+i3t8kusmXNBvx+ioo0A6YsiBMWyMBkNu5NVbAbhEbZO2/j4LPT0vrm0T8nVdfu6ftTX4jnLDdSN1k3yI4jBdzyO1sylTFCqXNqAudLmnpWiXTuu2rjglqPO08Str0iz5uj1GzjDotccqNCFao17XOYSA4tbNpzdxO0gTuKGr9I0I2Xv6FFzTZnrWg7Axfh3Ly/TRGkPAwsgrvdWaqY6lScQZLQcTF4BNy889JSZy+lXqLTV07dH1e8EsdaIGQdswwVLQqNHpBogCAshg2LfT0o0/Di1pt5MX+oQRJQWjkHDvVFQrJLVS5q6HG8uj/S/wDY/wDFcpya06mxhDnAEuJjguq5dMM0ux/H0QvOdCMPEqObV3Rh39HTab7mvBOzPgVsalWk6tSNSTSbAcC3BtiyA6OtDmgnGZ7V54XOD6QBLnNcOlEXEi7sXeMCsS81o7M8NJynq6Oa4OjNht34Z3CLgs7Ri5wZDb3Rdsn9YWRV0ZjjJaCUMCDddeJkYX3Qo5nU3zz4VVGPsk3Q1tvH2Zi7vBWNornVLRbMMAcQRM33XTehpelFjIIabbXAHMQ7eD4QrNAZzTXElrnPa2Ijog34mb8oTz5b7aRGc8KjpjhUEumwdjcxfksihpxD3uv6WwNBumzN29a/SHzUedrlfolE1HBjcTh3An6LHsafjbHrw8d+o1ot9NpZNLTYa4QJJkdFsSTLrQi//pYYCzaeq6rogAyAQJEwfXiEjdXvJgRPR9oe0LQ8MVpWla+IefU7t8bsyopEhzYxtDKYvxjPsWy0miXSLrJqPa0AdLoy6+4bT4LC0bRKj5LR1XNaTIADnGG3ztWTTNYuDmBs9cEG4WpbmYGBS8Wx9Lbpu3FZrqVnlNMpnrXSA11zQBDj0ZHC7tWPo4mo/AEPc27CBujYgKlQzTAvgU3bTDiRJnGTHcqKLHWXOaJAILidrjdctemnF86mMf4aal9HH0ROVzqMTBvAmMZF08JCai9UU65Em6S0t7jE/ko16asxN5mvjj+Ofy819nE18/LrOThHPU7NqbTpkNix0M5m1MYBdr0adlrKZhziOgBDSZJc7ddjvXB8k5NSkS3oh7ofYnpWW9G37IiTHmu9fWd0bDbQLocZAsgTJ33gCN68lvul9vpudKDVnkuFMB4Lmu6YAhsQLycHX3XZFaDljScGUW2piQXOgTheSMD3RflC3mjNNMtptaTThxL3PktMyAbV5mT2QtHy3Za5nGZdAAJm4XXXb+5dV8utX7JcCNbG2GCnMwMTN+O4LcaQyDcQdl48UlCm20JNmTeQJgXXnPbwTVIyn1sWsTzMPmX+2JxDJ0/QhTA6Qd0i2QRDomSzcCIPaFg1Fg650o0qTnNxGGwE5rnn6ZUI6z4s2i+0YnZCrqun3OY4Waw/1L/wBel6lP8AIpfgb+S8h0Cs5zyXEk2TeV67qOeYpfgH5KPZWMRhsWBWsKRrd6tA3IoyogGqKiEKt7P+1aAhCqNPr/VIr07Mw4GWneF5jrXULmuNoFh3joneCF7I4Kp9MHFQeLUtEqNLTbBggxfkZ2LcjW1XZT4u8l6U/RmkmQOCX90b7o4BHNoi3mHnB1xV92nxd5KmrrOo7FjPmd5L0n90bPVHAIHQWZsHAInbp6eYu013uM+d3kqnaW/3W/O7yXp79BYfYbwCH8NZmxvAJydunp5h+9v91vzHyVlDWdRjg5rQCM7U5Rm1elfwymf7bflHkldqqn8NnyhTDns6fp59S17WbhdhmJu32VG68rAzAm73T1RA9nYu/dqql8NnytSHU9L4bPlCL2qevzLgKWuKrZgYuDjeLyDaBw2hPo+vKrOqCBAESIuJI/M8V3R1PRN4ps+UKpmpKUmabflCqdmnr8uJo65qNLiGnpEOPVvINoeJQbrVwa5oZAcGg9X2cM8V3Q1LRumk3gEDqKj8NvBROxp+nBDTT7h4t80Rpp913+3zXdu1BR+G3goeT9D4bfXemE/p9P05TVGuuZqMfzbjYJMXXyI23Lrm/tHbd/47+IS/Z2j8McT5qHk7Q9zxPmpNcvRSYpG2FtT9odIgg6PUIIIIkQQbiFp9acq2VebDaL6baYIaMQB0YiMIAhbL7OUfcHE+aP2co+54nzSK4W1t0Ylzo1wzY/5Sj/F2bH/I5dA7k5R908XIjk1R908T5rph2aOR1vrBr6Tmta4kxcWu2jcueeHkWRTIHYfqvTxyZo7DH4irWcl6GYd8xRpSsVjEPPdRane5waB0nXbmjMler6No9hrWjBrQB3KaHq+nTEU2hv5nvWQ1ijoWtTpgdiU4oD3KJrSiASpkhKUm5WRIQIROKA8FALKWwPW1WD1vSho+qCruUITzemI3oKrCDmxgrLkHIEDbgo1kJmlLE45IELdvrtRs3qxwuUKCuxcoGZIg7u9MMSgrRLUzTuTEIK2NmUYwVuCUG7CEMBYULfW1FuSeUFIblxT2U7TsRB4oYIGo2QnbgjGPq5DBQ1EhQhMUCuJuiEWpnGBgoCgUJmBLKZp4IDKiS5RBCMFGnajKUiTPr1gqiOCMoB1yhPr6qKkqByQ+CYNQK1129K4pg3sQi9BGBGJSm6VG7kAe1SIlM5yJCgUetiFoJx+qUNQAlM0pYRBRUa25D8lDVnvzTQLpQR2OKDhNxG/YoDBGaYO2+u1AEJ4IgZqPEjagITBAG5FgKAwpggEwM3KiAqBykqByCOQm7sRBUJRBBlEhKUsICKgyQTlBApQBQtIWlZQQSpaSkpWqKsCAdOPdKD1Af+/W9BCFLSloIWrkBbhluRSQZlPa2oClcL5RKUOyQN69BAYqOG9Kw4KB3Qgo247kqKiLSoQi07e9AHXduxNZSzuUs70BlQ4KG5B2figc8ELUKF6IKCMdOXrenVYJxCdUGL59QjEoAITciGI3qOKVx2qRhwQEoNUUac0Cuq34FRR3aigraLu5EeuKii7AOKAxUUXIszVT8O8IKIHp4931QzHeoogduKRhvPaooihVOHaioogjsQjSyUUQBAeuCiigb9UuxBRBM0/koogB9eKgx9bFFEBKjcu0KKIHf68FKSiioFM49qYeaiiIg+ijVFEEP0QyKKiColBRRV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QUExQWFhQXGBgXGBgYGBcYFRcXGhgYFxcYFRgYHCggGBolHBcUITEhJSkrLi4uGB8zODMsNygtLisBCgoKDg0OGxAQGiwkHCQuLCw1LC0sLDUsLC4tLCwsLC8sLCwsLCwsLCwsLCwsLCwsLCwsLCwsLCwsLCwsLCwsLP/AABEIAMIBAwMBIgACEQEDEQH/xAAbAAACAgMBAAAAAAAAAAAAAAABAgADBAUGB//EAEMQAAEDAQQFCQUFBwQDAQAAAAEAAhEDEiExQQQFUWGRBhMiMnGBodHwQlJTksEWYnKx4QcUFSMzQ2M0orLxJILCc//EABkBAQEBAQEBAAAAAAAAAAAAAAABAwIEBf/EACsRAQACAQMEAQMDBQEAAAAAAAABAhEDEiEEEzFRQSIyoVJhsRQzcZHwBf/aAAwDAQACEQMRAD8A7I+uxFwvAUeFCPWxWXJgfX1Uj15qNUiZlADuiVBOaZKTKihKB/7UMIBAxCLkigegZp9H1cicUgd+SkXoHGMIyEkZo2kUzpwUyS+ag9QoHCDsUHGLlA9AUZQlQKgAbVHG5QwjPd63IBau9XI2Y9ZoA3otKARtTz+qUJoRAcge5Eoget6BXNSk3i9WETmkuQCEC1WID1uQVwonsqKpgXJWjbH1RUspII2o7lDclaVFMkcUxCpc5FQuQDlVIn6JjUUFpelcfW9Vc4E0oLGXIh4VLTCNtBa43KAqlzlJ2fmoq6UC9VtejKB7SIcqwQgHKi4OyQJ3qpicOQO0qApA9DnEQ7D3JnlVyMVCYQWIgqslM0zmqLWlGb7kkqAx9UBAUxTzckickQH7VHJnBADegBA3qJwoqEdvKgQcdyQm9JDGTsRwVYcFymueWLWEspAOIxe49Edm1RXV1HrGqVVwX22f71Lx80RyuqHOmePmoO5bUQFVcR9qan+PifNFvKep7rOJ81MSuYdu2sgKq4scqX+63j+qn2pf7jfmTEmYdqagUFVcSeVTvht+ZH7Wu+GPmTleHairtUtwuK+1x+EPn/RT7XH4X+79E5OHaCtvT8768lxX2u/xf7v0U+1v+M/N+inJw7UvSipC49vK0fCPH9E45WD4buP6K8nDsOdS84uT+1I+G7wTfalvuP8ABOR1Yq8VHOG1csOVDfcf4IjlMzGw/gPNOTh1ZqbUOcXLjlMz3X8B5phylp+6/gPNOR05qpmOXMjlLT2P4DzTjlNT+/wHmqjp2vTtdeuYbylpfe4fqshnKqjna4Xfmg6QuRBWFoun06rZpuDhuxHaDeFlAqodAlRxURBa7cokL9yioBG1Vl3irKjFRUSRquU2kFmj1CDfFm7eY/JeO62rG1ZyHicSV6zyv/0z+1v5ry2poL6tZ4ZF195hQniGI3QSc2yMRN4nCVtCGsYwc3TLgBaLhM+Pismpqeq6QGtFoCXTee1b+logDGNxsCyDZkZXEkRsThjfUr4jljUtVUT/AGm8FsxyTZZDuaZDgXC/IRJ8RxUIeRJILRdlMnsyWV+81g0dPohpIF0Bl1oX7dm4LnP7sq0tafEsQ8k2fCblntwzSfZNnwtufumHZ5HFZo0jSJiWzIGI60S04ZAhK3Tq8TIAAc7FsxMPu/FHapuj207NvVmmdqOh7niVU/VGji4iD+I+a2VRjx12gAEgm1ncR4ELnNeUQ+rjkFYnLimnfOJzDNOpdHOA4OPml/gtDf8AOfNazR6Vhxgm8kf1BhjE/wD1gk0nQ7RtFxmz7wxmJjHC6zjngjbsz7bpuoaBwtfOVPs5R+/8xVHJulZtCZwK6ABMvNqbqTjMtOOTdLa/5ij9m6W1/wAxW4ai4qbpZ77e2lGoGe9U+ZN9nWe/U+b9Fv8AQ9Ce+9sYxj+EcJc1VzGUxkrmVi1/mWidyfb8SpxHkl/gjfiv4hei6XydpPoOcJa7mg/AkAlgdtvx9QvNWUwRkkTMvZGjfHNlw1KPiv8ABEal/wAz/BVc2NyNkbArydu3tkDUbvjP4BQ6kf8AGdwHmux5J6hbW0cPnpEvuk5OjuxHFahwUyx1O5T5cxrLV76dMu50mIuiMTG1an94qi8l0d8Lq9dA806zjcfFc5VrWg42iejFnIHb2qw10bboZ2odbOY8PaYcMRk4HaF6vo1W00OGBAI7DeF4nqk9I9n1C9j1Of5NL/8ANv5J8tmeDKhKATxvXSBIUUAKiBamKoq4LIdesTSarWjZ2pI0nK4/+M7tC4TVzbNaodoH1JXX8qdNa6iWgg3jArXckdS6RV599OjbpuD6VqRc6BNkWheOjebr1zKzXdGJGu7mjZqAtfcbJBkAiQe9Z+i63inYaynBY9hcQSSHWpMe8LRv3DYjrHktp9RxqPpOcbLQSXsmGtsjA7AsDSKNSmYqssOImyABdeMB2LnOPDC+ntjNcrTTHWtf+sb8ZVjg0tA5wDb0SbjBI8IWm02tlAIg3ETiIkb1iGr91ns+z7vnntXURlKac4zl0ZaIurC1jJaTfEC6FWaf+QRhEHMyfG9c9z33G+1kfa78stiHO3RZbg0Zz0c8cTntTa022/U3zqZxL2uxmAb5gg37IWo1jq5zn2mkRCr57Oy3rEx0o6QiOtgMQqjUuiPZDZl83GbXW6xwP5JtlJpaZzuVu1XU+7670n8Lq7vXesjnhM2R1i6LVSIIiz1+rntnNJbuiD1bM2nzMza63Wy2bkxK7LfqZ+qdFeybQuMZ/qtwFodH0mHXCJO15gREAOcbs9q3VKpK5s8urWYnmVoClQJmJioxYZqkG4kYeMHy4K7R6loXqt2iPeZYLjhIxvsyL9ohX6JTcGX4WtkZcd69traXaxGN2I+Of9u5iY5mJx+HUaVrlgoGk0VmkU+bFl1OzNkjEtLgJJMTcuBfqys0xAwacY6zQ78iulNUG8tHF3miahqOBc0TcJJfEAQ0cABwXkjhtGtaeIlzVTVtUNaSB0pzGRgq06rrBzWwOlZ9oR0ojDtXQ1WkhodZgAwJM4iRETvv3pa1WHCQCQGwQcgAWxdkI7IUi8T4/iWlrWrzM+vTcck9Y0tHoim8PNWX4BhYHEkBwMzhZnsWhc2ce/bvVg0jpTYkza6wAxyEbcgjzRukgTfiN+MdhVljebXjPxC/WejULIdSdi8gNvmwJ6TwcCejHetNVpN2DgFmVMxiqagS0zLPdm2XLV2gV6kCOiF6lqj+jS/A3/iF5fpf+oqfhavStV1f5NOPcb+QVh76fbDZhO3aq2lOwzOxV0aFER3cFFUYus9KFKm57sAJ8gN83LzTWesn1nEvN2TZ6I7s+1dvywaTozoyLZ7JXA6LZFQOdeAO2D2KkK6bBOC9b/ZU0DQnRnWqf8WLyjT6wLnOaIGXgvWf2Rm1q8HbVqf/ACPopPMOq8S6ysOiexeTftJ0lzNJYBgWA9sGoPqvXNLEMPYvJeXVEO0ppIkWAMfvPuWW3lb3+jLjDpBeTIF112dwP1Sys/TtFayS1pFxgNg9O6zakiGm+8TgLliOayf7kWmiebbNkjpmOc6wOAz2jBbRxDGupWYzEqXFKrg1kYvmKnsDrA/yx18HDE+zsKjm08nPxp/28nf1T18W5D2tyOt0e0q1AVQXK6zT992NT+37v9M9b2s/d3pCKcdd0xTMc2cXGKjet7Avn2tyhuj2rRVwbSmOdMWniead1QJY+J9o3RlvVcsszbM2Guiw7rkw5k/dF84FF3QlPELbaPVWtsNk2H2odA6Lmy2Abd+F90Y3LOotUmMvB1d4zHLZ0qqXSK9kSsZhKtLbQgqYeampGeV2rajqjXOAiImDlBv8FlMbGCp0ekGthu6TmYwniVkMpEAWnNJ+72TgV1x4aX+qJtWOF+iMcXANuJNkHebvqlrNNu0XPENIs9GA6QL8wJMdp7lkaq0YPq0rUEW4Lb5I6N8ARAuxXb6LorRaBpNYA4ht4NoG+1Awkl125cWtjiHt6bQzTOfLz3nHzv7cvRVNUuvJHb2716gdEp39AOMHo3X3YX7bguI5baE2kKLmU+bNRpDmzJBAbAORiInsUi8zPLq3SREZiWt0XRXVG2hEYXlGto5ZExfsWXqH+gO36BJra6xO/wCixprWnU2z4e3qv/P0qdL3K5ziPzhglVPKsAJIAvJuG8nBZY1NWcHWabnFpggCY78F6ZmI8vi107W8Q4nS/wDUVPwhbjR9c12AAObAuAIyHetfrDQajatWo5hDGhrXGOq44B2xZmj6CXMtTAi5c7q+30qVmKxl1moNfCt0HizUxAydHunbuXQHBeWaFUc1zXYOa6eB/Ir1Kmbl0srA1RJG9FEU16LXNcCBBEFcNrTk29pJZe2e/gu9eFjvZfiuh5dpGjPYOm0i8YgjPerOSWkPDagD3gWzADiBhfdK6Plz1aQ+8fCFzHJLqP8Ax/QKM9WcVddT1g/mywy4HaSRjOBzyxwuWJpDhBJAG/Z3ymaU1GsGVaVRwtMY6XNxkQRMbQTPcq8UTN7REywXmk5tqyHTam8gEgS2/CRikqUaIjY4BwJkG8xUuzz4LH5Sa5p1dJt0W2YAkQLyDiRgs7R61poJa28TgM8Vxt/d7LakafGI/wChLDRc2LIw7EoqMB6eEe7a8FstD0QPBNio6BP8sNI60WSDx7JWDrTQA1zmgPabLHAPhpNsxAAyGBvUvGYxnDKNO39zEY8tc91EGHW56RMAG6BYzzOKqc6lF1qbLPZ9onpjHBov3oVNXuxt0xIfcXGRYi4gA3uvjsySnQ3ZPpn+n7TvbMe57OLtmUo1jT05jMwg5q604i9wkNOAHROOZyyQhhDbJJJALrosuzG/K9D9wcfbpYvHWPsZ9XB2W3cmp6MWxMXgG4ziJg7CMCF0w6mmnWmYhaxgCsCAUXT5Uzk7SnaVTKytE0YvDiCBZEmZ34QNyi1iZ8Mik9ZNskyfr9Vr6gLHFpiRswV9KqjWszjDe6gI56mAYdaJ64As9GRZjpEmDiMF2ulCnNPnLM2+hMTbgxZn2oteK4rUVUmrTky0vPtNBtw2DZJtEQIuuXY6vqh9p3ONqC2bJAHQi6zIxIM371hf7n3em/twfRWtNSma3NivFSzBvsSJszfhYnetB+0dpIowbhanfgune3MQHQQ0kTE/TC7cuZ5a0+hRL+k6CCYABPRkgYiYKtfLvU4pMtJqD+i3t8kusmXNBvx+ioo0A6YsiBMWyMBkNu5NVbAbhEbZO2/j4LPT0vrm0T8nVdfu6ftTX4jnLDdSN1k3yI4jBdzyO1sylTFCqXNqAudLmnpWiXTuu2rjglqPO08Str0iz5uj1GzjDotccqNCFao17XOYSA4tbNpzdxO0gTuKGr9I0I2Xv6FFzTZnrWg7Axfh3Ly/TRGkPAwsgrvdWaqY6lScQZLQcTF4BNy889JSZy+lXqLTV07dH1e8EsdaIGQdswwVLQqNHpBogCAshg2LfT0o0/Di1pt5MX+oQRJQWjkHDvVFQrJLVS5q6HG8uj/S/wDY/wDFcpya06mxhDnAEuJjguq5dMM0ux/H0QvOdCMPEqObV3Rh39HTab7mvBOzPgVsalWk6tSNSTSbAcC3BtiyA6OtDmgnGZ7V54XOD6QBLnNcOlEXEi7sXeMCsS81o7M8NJynq6Oa4OjNht34Z3CLgs7Ri5wZDb3Rdsn9YWRV0ZjjJaCUMCDddeJkYX3Qo5nU3zz4VVGPsk3Q1tvH2Zi7vBWNornVLRbMMAcQRM33XTehpelFjIIabbXAHMQ7eD4QrNAZzTXElrnPa2Ijog34mb8oTz5b7aRGc8KjpjhUEumwdjcxfksihpxD3uv6WwNBumzN29a/SHzUedrlfolE1HBjcTh3An6LHsafjbHrw8d+o1ot9NpZNLTYa4QJJkdFsSTLrQi//pYYCzaeq6rogAyAQJEwfXiEjdXvJgRPR9oe0LQ8MVpWla+IefU7t8bsyopEhzYxtDKYvxjPsWy0miXSLrJqPa0AdLoy6+4bT4LC0bRKj5LR1XNaTIADnGG3ztWTTNYuDmBs9cEG4WpbmYGBS8Wx9Lbpu3FZrqVnlNMpnrXSA11zQBDj0ZHC7tWPo4mo/AEPc27CBujYgKlQzTAvgU3bTDiRJnGTHcqKLHWXOaJAILidrjdctemnF86mMf4aal9HH0ROVzqMTBvAmMZF08JCai9UU65Em6S0t7jE/ko16asxN5mvjj+Ofy819nE18/LrOThHPU7NqbTpkNix0M5m1MYBdr0adlrKZhziOgBDSZJc7ddjvXB8k5NSkS3oh7ofYnpWW9G37IiTHmu9fWd0bDbQLocZAsgTJ33gCN68lvul9vpudKDVnkuFMB4Lmu6YAhsQLycHX3XZFaDljScGUW2piQXOgTheSMD3RflC3mjNNMtptaTThxL3PktMyAbV5mT2QtHy3Za5nGZdAAJm4XXXb+5dV8utX7JcCNbG2GCnMwMTN+O4LcaQyDcQdl48UlCm20JNmTeQJgXXnPbwTVIyn1sWsTzMPmX+2JxDJ0/QhTA6Qd0i2QRDomSzcCIPaFg1Fg650o0qTnNxGGwE5rnn6ZUI6z4s2i+0YnZCrqun3OY4Waw/1L/wBel6lP8AIpfgb+S8h0Cs5zyXEk2TeV67qOeYpfgH5KPZWMRhsWBWsKRrd6tA3IoyogGqKiEKt7P+1aAhCqNPr/VIr07Mw4GWneF5jrXULmuNoFh3joneCF7I4Kp9MHFQeLUtEqNLTbBggxfkZ2LcjW1XZT4u8l6U/RmkmQOCX90b7o4BHNoi3mHnB1xV92nxd5KmrrOo7FjPmd5L0n90bPVHAIHQWZsHAInbp6eYu013uM+d3kqnaW/3W/O7yXp79BYfYbwCH8NZmxvAJydunp5h+9v91vzHyVlDWdRjg5rQCM7U5Rm1elfwymf7bflHkldqqn8NnyhTDns6fp59S17WbhdhmJu32VG68rAzAm73T1RA9nYu/dqql8NnytSHU9L4bPlCL2qevzLgKWuKrZgYuDjeLyDaBw2hPo+vKrOqCBAESIuJI/M8V3R1PRN4ps+UKpmpKUmabflCqdmnr8uJo65qNLiGnpEOPVvINoeJQbrVwa5oZAcGg9X2cM8V3Q1LRumk3gEDqKj8NvBROxp+nBDTT7h4t80Rpp913+3zXdu1BR+G3goeT9D4bfXemE/p9P05TVGuuZqMfzbjYJMXXyI23Lrm/tHbd/47+IS/Z2j8McT5qHk7Q9zxPmpNcvRSYpG2FtT9odIgg6PUIIIIkQQbiFp9acq2VebDaL6baYIaMQB0YiMIAhbL7OUfcHE+aP2co+54nzSK4W1t0Ylzo1wzY/5Sj/F2bH/I5dA7k5R908XIjk1R908T5rph2aOR1vrBr6Tmta4kxcWu2jcueeHkWRTIHYfqvTxyZo7DH4irWcl6GYd8xRpSsVjEPPdRane5waB0nXbmjMler6No9hrWjBrQB3KaHq+nTEU2hv5nvWQ1ijoWtTpgdiU4oD3KJrSiASpkhKUm5WRIQIROKA8FALKWwPW1WD1vSho+qCruUITzemI3oKrCDmxgrLkHIEDbgo1kJmlLE45IELdvrtRs3qxwuUKCuxcoGZIg7u9MMSgrRLUzTuTEIK2NmUYwVuCUG7CEMBYULfW1FuSeUFIblxT2U7TsRB4oYIGo2QnbgjGPq5DBQ1EhQhMUCuJuiEWpnGBgoCgUJmBLKZp4IDKiS5RBCMFGnajKUiTPr1gqiOCMoB1yhPr6qKkqByQ+CYNQK1129K4pg3sQi9BGBGJSm6VG7kAe1SIlM5yJCgUetiFoJx+qUNQAlM0pYRBRUa25D8lDVnvzTQLpQR2OKDhNxG/YoDBGaYO2+u1AEJ4IgZqPEjagITBAG5FgKAwpggEwM3KiAqBykqByCOQm7sRBUJRBBlEhKUsICKgyQTlBApQBQtIWlZQQSpaSkpWqKsCAdOPdKD1Af+/W9BCFLSloIWrkBbhluRSQZlPa2oClcL5RKUOyQN69BAYqOG9Kw4KB3Qgo247kqKiLSoQi07e9AHXduxNZSzuUs70BlQ4KG5B2figc8ELUKF6IKCMdOXrenVYJxCdUGL59QjEoAITciGI3qOKVx2qRhwQEoNUUac0Cuq34FRR3aigraLu5EeuKii7AOKAxUUXIszVT8O8IKIHp4931QzHeoogduKRhvPaooihVOHaioogjsQjSyUUQBAeuCiigb9UuxBRBM0/koogB9eKgx9bFFEBKjcu0KKIHf68FKSiioFM49qYeaiiIg+ijVFEEP0QyKKiColBRRVH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23064" r="10593" b="28954"/>
          <a:stretch/>
        </p:blipFill>
        <p:spPr bwMode="auto">
          <a:xfrm rot="5400000">
            <a:off x="4805148" y="2586252"/>
            <a:ext cx="4408228" cy="197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4B9D-8992-46D7-8F31-465F667CD1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These items could be added to t he QIKCOM-2 hardware to make it a standalone cubesat:</a:t>
            </a:r>
          </a:p>
          <a:p>
            <a:r>
              <a:rPr lang="en-US" dirty="0" smtClean="0"/>
              <a:t>Magnetometers</a:t>
            </a:r>
            <a:endParaRPr lang="en-US" dirty="0" smtClean="0"/>
          </a:p>
          <a:p>
            <a:r>
              <a:rPr lang="en-US" dirty="0" err="1" smtClean="0"/>
              <a:t>Magnetotorquers</a:t>
            </a:r>
            <a:endParaRPr lang="en-US" dirty="0" smtClean="0"/>
          </a:p>
          <a:p>
            <a:r>
              <a:rPr lang="en-US" dirty="0" smtClean="0"/>
              <a:t>Solar Panels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3804" y="381000"/>
            <a:ext cx="8478795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000" smtClean="0">
                <a:solidFill>
                  <a:schemeClr val="tx1"/>
                </a:solidFill>
                <a:latin typeface="cmbx9" panose="020B0500000000000000" pitchFamily="34" charset="0"/>
              </a:rPr>
              <a:t>Potential Cubesat </a:t>
            </a:r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Standalone Capability</a:t>
            </a:r>
          </a:p>
          <a:p>
            <a:endParaRPr 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4B9D-8992-46D7-8F31-465F667CD1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:\Small Satellites\QIKcom\QIKcom1\Photos\DSC_0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14916"/>
          <a:stretch/>
        </p:blipFill>
        <p:spPr bwMode="auto">
          <a:xfrm>
            <a:off x="857250" y="1447800"/>
            <a:ext cx="7415769" cy="44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cmbx9" panose="020B0500000000000000" pitchFamily="34" charset="0"/>
              </a:rPr>
              <a:t>QIKcom</a:t>
            </a:r>
            <a:r>
              <a:rPr lang="en-US" dirty="0" smtClean="0">
                <a:solidFill>
                  <a:schemeClr val="tx1"/>
                </a:solidFill>
                <a:latin typeface="cmbx9" panose="020B0500000000000000" pitchFamily="34" charset="0"/>
              </a:rPr>
              <a:t> Team</a:t>
            </a:r>
            <a:endParaRPr lang="en-US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4B9D-8992-46D7-8F31-465F667CD1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05200" y="3352800"/>
            <a:ext cx="2438400" cy="76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Questions?</a:t>
            </a:r>
          </a:p>
          <a:p>
            <a:endParaRPr lang="en-US" sz="3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4B9D-8992-46D7-8F31-465F667CD1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mbx9" panose="020B0500000000000000" pitchFamily="34" charset="0"/>
              </a:rPr>
              <a:t>Problem Background</a:t>
            </a:r>
            <a:endParaRPr lang="en-US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Automatic Packet Reporting System Protocol (APRS) is the primary communications protocol used by </a:t>
            </a:r>
            <a:r>
              <a:rPr lang="en-US" dirty="0" smtClean="0"/>
              <a:t>several USNA student satellite projects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 long development time, the response time for short fuse launch opportunities is limited </a:t>
            </a:r>
          </a:p>
          <a:p>
            <a:endParaRPr lang="en-US" dirty="0" smtClean="0"/>
          </a:p>
          <a:p>
            <a:r>
              <a:rPr lang="en-US" dirty="0" smtClean="0"/>
              <a:t>There is only one </a:t>
            </a:r>
            <a:r>
              <a:rPr lang="en-US" dirty="0" smtClean="0"/>
              <a:t>APRS satellite in operation currently</a:t>
            </a:r>
            <a:endParaRPr lang="en-US" dirty="0"/>
          </a:p>
          <a:p>
            <a:pPr marL="6858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379C-D593-4BCE-AAB2-FBC3526447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mbx9" panose="020B0500000000000000" pitchFamily="34" charset="0"/>
              </a:rPr>
              <a:t>Automatic Packet Reporting System (APRS)</a:t>
            </a:r>
            <a:endParaRPr lang="en-US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pic>
        <p:nvPicPr>
          <p:cNvPr id="4" name="Picture 3" descr="http://aprs.org/buoy/constell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56284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379C-D593-4BCE-AAB2-FBC3526447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914400"/>
          </a:xfrm>
        </p:spPr>
        <p:txBody>
          <a:bodyPr/>
          <a:lstStyle/>
          <a:p>
            <a:r>
              <a:rPr lang="en-US" sz="3000" dirty="0">
                <a:solidFill>
                  <a:schemeClr val="tx1"/>
                </a:solidFill>
                <a:latin typeface="cmbx9" panose="020B0500000000000000" pitchFamily="34" charset="0"/>
              </a:rPr>
              <a:t>Host Satellite </a:t>
            </a:r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Opportunity: </a:t>
            </a:r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QIKcom-1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9265"/>
            <a:ext cx="4501978" cy="4572000"/>
          </a:xfrm>
        </p:spPr>
        <p:txBody>
          <a:bodyPr>
            <a:normAutofit/>
          </a:bodyPr>
          <a:lstStyle/>
          <a:p>
            <a:r>
              <a:rPr lang="en-US" sz="2500" dirty="0" err="1" smtClean="0"/>
              <a:t>NovaWurks</a:t>
            </a:r>
            <a:r>
              <a:rPr lang="en-US" sz="2500" dirty="0" smtClean="0"/>
              <a:t> to host QIKcom1</a:t>
            </a:r>
          </a:p>
          <a:p>
            <a:pPr lvl="1"/>
            <a:r>
              <a:rPr lang="en-US" sz="2000" dirty="0" smtClean="0"/>
              <a:t>Provides:</a:t>
            </a:r>
          </a:p>
          <a:p>
            <a:pPr lvl="2"/>
            <a:r>
              <a:rPr lang="en-US" sz="2000" dirty="0" smtClean="0"/>
              <a:t>Power</a:t>
            </a:r>
          </a:p>
          <a:p>
            <a:pPr lvl="2"/>
            <a:r>
              <a:rPr lang="en-US" sz="2000" dirty="0" smtClean="0"/>
              <a:t>Thermal Control</a:t>
            </a:r>
          </a:p>
          <a:p>
            <a:pPr lvl="2"/>
            <a:r>
              <a:rPr lang="en-US" sz="2000" dirty="0" smtClean="0"/>
              <a:t>Attitude determination system</a:t>
            </a:r>
            <a:endParaRPr lang="en-US" sz="1400" dirty="0" smtClean="0"/>
          </a:p>
          <a:p>
            <a:r>
              <a:rPr lang="en-US" sz="2500" dirty="0" smtClean="0"/>
              <a:t>USNA provides capabilities:</a:t>
            </a:r>
          </a:p>
          <a:p>
            <a:pPr lvl="1"/>
            <a:r>
              <a:rPr lang="en-US" sz="2100" dirty="0" smtClean="0"/>
              <a:t>Transponder to actively notify users</a:t>
            </a:r>
          </a:p>
          <a:p>
            <a:pPr lvl="1"/>
            <a:r>
              <a:rPr lang="en-US" sz="2100" dirty="0" smtClean="0"/>
              <a:t>Power regulation</a:t>
            </a:r>
          </a:p>
          <a:p>
            <a:pPr lvl="1"/>
            <a:r>
              <a:rPr lang="en-US" sz="2100" dirty="0" smtClean="0"/>
              <a:t>Antenna release mechanism</a:t>
            </a:r>
          </a:p>
          <a:p>
            <a:pPr lvl="1"/>
            <a:endParaRPr lang="en-US" sz="2100" dirty="0" smtClean="0"/>
          </a:p>
        </p:txBody>
      </p:sp>
      <p:pic>
        <p:nvPicPr>
          <p:cNvPr id="5" name="Picture 4" descr="C:\Users\m156144\Downloads\QIKcom locatio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81" y="1447800"/>
            <a:ext cx="329716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aprs.org/photos/traffic-jun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64" y="4114800"/>
            <a:ext cx="3791994" cy="22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4B9D-8992-46D7-8F31-465F667CD1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QIKcom-1 </a:t>
            </a:r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Components: Electrical Power System</a:t>
            </a:r>
            <a:endParaRPr lang="en-US" sz="3000" dirty="0">
              <a:solidFill>
                <a:schemeClr val="tx1"/>
              </a:solidFill>
              <a:latin typeface="cmbx9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379C-D593-4BCE-AAB2-FBC3526447F0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5642138"/>
            <a:ext cx="6594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provided by host bus.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avg</a:t>
            </a:r>
            <a:r>
              <a:rPr lang="en-US" dirty="0" smtClean="0"/>
              <a:t> of 1.5W consistent with 1U </a:t>
            </a:r>
            <a:r>
              <a:rPr lang="en-US" dirty="0" err="1" smtClean="0"/>
              <a:t>CubeSats</a:t>
            </a:r>
            <a:r>
              <a:rPr lang="en-US" dirty="0" smtClean="0"/>
              <a:t>, however all is dedicated to telemetry rather than  other subsystems </a:t>
            </a:r>
            <a:endParaRPr lang="en-US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73" y="1066800"/>
            <a:ext cx="3264477" cy="33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00800" y="4572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bx9" panose="020B0500000000000000" pitchFamily="34" charset="0"/>
              </a:rPr>
              <a:t>PCB Board Design</a:t>
            </a:r>
            <a:endParaRPr lang="en-US" dirty="0">
              <a:latin typeface="cmbx9" panose="020B0500000000000000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614613" y="3784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912784"/>
              </p:ext>
            </p:extLst>
          </p:nvPr>
        </p:nvGraphicFramePr>
        <p:xfrm>
          <a:off x="428092" y="1567951"/>
          <a:ext cx="5820308" cy="33733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4508"/>
                <a:gridCol w="763072"/>
                <a:gridCol w="62700"/>
                <a:gridCol w="850628"/>
                <a:gridCol w="838200"/>
                <a:gridCol w="762000"/>
                <a:gridCol w="445476"/>
                <a:gridCol w="240324"/>
                <a:gridCol w="53340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Load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Operating Voltage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 </a:t>
                      </a:r>
                      <a:r>
                        <a:rPr lang="en-US" sz="1050" baseline="-25000" dirty="0" err="1">
                          <a:effectLst/>
                        </a:rPr>
                        <a:t>pk</a:t>
                      </a:r>
                      <a:r>
                        <a:rPr lang="en-US" sz="1050" baseline="-25000" dirty="0">
                          <a:effectLst/>
                        </a:rPr>
                        <a:t> </a:t>
                      </a:r>
                      <a:r>
                        <a:rPr lang="en-US" sz="1050" dirty="0">
                          <a:effectLst/>
                        </a:rPr>
                        <a:t>(mA)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Duty Cycle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</a:t>
                      </a:r>
                      <a:r>
                        <a:rPr lang="en-US" sz="1050" baseline="-25000">
                          <a:effectLst/>
                        </a:rPr>
                        <a:t> avg </a:t>
                      </a:r>
                      <a:r>
                        <a:rPr lang="en-US" sz="1050">
                          <a:effectLst/>
                        </a:rPr>
                        <a:t>(mA)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28V I</a:t>
                      </a:r>
                      <a:r>
                        <a:rPr lang="en-US" sz="1050" baseline="-25000">
                          <a:effectLst/>
                        </a:rPr>
                        <a:t>pk </a:t>
                      </a:r>
                      <a:r>
                        <a:rPr lang="en-US" sz="1050">
                          <a:effectLst/>
                        </a:rPr>
                        <a:t>(mA)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28V </a:t>
                      </a:r>
                      <a:r>
                        <a:rPr lang="en-US" sz="1050" dirty="0" err="1">
                          <a:effectLst/>
                        </a:rPr>
                        <a:t>I</a:t>
                      </a:r>
                      <a:r>
                        <a:rPr lang="en-US" sz="1050" baseline="-25000" dirty="0" err="1">
                          <a:effectLst/>
                        </a:rPr>
                        <a:t>ave</a:t>
                      </a:r>
                      <a:r>
                        <a:rPr lang="en-US" sz="1050" baseline="-25000" dirty="0">
                          <a:effectLst/>
                        </a:rPr>
                        <a:t> </a:t>
                      </a:r>
                      <a:r>
                        <a:rPr lang="en-US" sz="1050" dirty="0">
                          <a:effectLst/>
                        </a:rPr>
                        <a:t>(mA)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</a:tr>
              <a:tr h="330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Beacon (Standby)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98.3%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14.75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7.14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7.02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</a:tr>
              <a:tr h="255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Beacon (TX)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600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1.70%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10.2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260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4.86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</a:tr>
              <a:tr h="330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MTT4 (TX-users)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1.7%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55.6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0.95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</a:tr>
              <a:tr h="330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MTT4 (TX-Telemetry)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4%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11.2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55.6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</a:tr>
              <a:tr h="330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MTT4 (RX)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100%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8.93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8.93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</a:tr>
              <a:tr h="255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Power Amp (TX)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600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10%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260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28.6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</a:tr>
              <a:tr h="404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Total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57" marR="6957" marT="6957" marB="3478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57" marR="6957" marT="6957" marB="347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57" marR="6957" marT="6957" marB="3478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57" marR="6957" marT="6957" marB="34784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647.3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52.6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</a:tr>
              <a:tr h="21170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 V - Peak Power (W)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70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28 V – Average Power (W)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1.5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957" marR="6957" marT="6957" marB="3478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0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cmbx9" panose="020B0500000000000000" pitchFamily="34" charset="0"/>
              </a:rPr>
              <a:t>QIKcom</a:t>
            </a:r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cmbx9" panose="020B0500000000000000" pitchFamily="34" charset="0"/>
              </a:rPr>
              <a:t>Components: </a:t>
            </a:r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Antenna Deployment Mechanism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36576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Attached to EPS Board</a:t>
            </a:r>
          </a:p>
          <a:p>
            <a:r>
              <a:rPr lang="en-US" sz="2000" dirty="0" smtClean="0"/>
              <a:t>28 V burn signal sent by host spacecraft</a:t>
            </a:r>
          </a:p>
          <a:p>
            <a:r>
              <a:rPr lang="en-US" sz="2000" dirty="0" smtClean="0"/>
              <a:t>¼ Watt 220 Ohm resistor </a:t>
            </a:r>
          </a:p>
          <a:p>
            <a:r>
              <a:rPr lang="en-US" sz="2000" dirty="0" smtClean="0"/>
              <a:t>Approximately 3 Watts power</a:t>
            </a:r>
          </a:p>
          <a:p>
            <a:r>
              <a:rPr lang="en-US" sz="2000" dirty="0" smtClean="0"/>
              <a:t>Burns through fishing line constraining the antennas in about 5 seconds</a:t>
            </a:r>
          </a:p>
          <a:p>
            <a:r>
              <a:rPr lang="en-US" sz="2000" dirty="0" smtClean="0"/>
              <a:t>20 tests conducted with 100% reliability of release</a:t>
            </a:r>
          </a:p>
          <a:p>
            <a:pPr marL="68580" indent="0">
              <a:buNone/>
            </a:pP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27" y="2133600"/>
            <a:ext cx="3701638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4B9D-8992-46D7-8F31-465F667CD1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cmbx9" panose="020B0500000000000000" pitchFamily="34" charset="0"/>
              </a:rPr>
              <a:t>QIKcom</a:t>
            </a:r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cmbx9" panose="020B0500000000000000" pitchFamily="34" charset="0"/>
              </a:rPr>
              <a:t>Components: </a:t>
            </a:r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Transceiver and Transponder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3657600" cy="45410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000" dirty="0" smtClean="0"/>
              <a:t>TX only Beacon on QIKCOM-1 notifies terrestrial users </a:t>
            </a:r>
            <a:r>
              <a:rPr lang="en-US" sz="2000" dirty="0" smtClean="0"/>
              <a:t>when satellite is overhead</a:t>
            </a:r>
          </a:p>
          <a:p>
            <a:pPr marL="68580" indent="0">
              <a:buNone/>
            </a:pPr>
            <a:r>
              <a:rPr lang="en-US" sz="2000" dirty="0" smtClean="0"/>
              <a:t>“145.825MHzQSY 4 OPS</a:t>
            </a:r>
            <a:r>
              <a:rPr lang="en-US" sz="2000" dirty="0" smtClean="0"/>
              <a:t>”</a:t>
            </a:r>
          </a:p>
          <a:p>
            <a:pPr marL="68580" indent="0">
              <a:buNone/>
            </a:pPr>
            <a:endParaRPr lang="en-US" sz="2000" dirty="0" smtClean="0"/>
          </a:p>
          <a:p>
            <a:pPr marL="68580" indent="0">
              <a:buNone/>
            </a:pPr>
            <a:endParaRPr lang="en-US" sz="2000" dirty="0"/>
          </a:p>
          <a:p>
            <a:pPr marL="68580" indent="0">
              <a:buNone/>
            </a:pPr>
            <a:endParaRPr lang="en-US" sz="2000" dirty="0" smtClean="0"/>
          </a:p>
          <a:p>
            <a:pPr marL="68580" indent="0">
              <a:buNone/>
            </a:pPr>
            <a:endParaRPr lang="en-US" sz="2000" dirty="0"/>
          </a:p>
          <a:p>
            <a:pPr marL="68580" indent="0">
              <a:buNone/>
            </a:pPr>
            <a:r>
              <a:rPr lang="en-US" sz="2000" dirty="0" smtClean="0"/>
              <a:t>Command and Control </a:t>
            </a:r>
            <a:r>
              <a:rPr lang="en-US" sz="2000" dirty="0" err="1" smtClean="0"/>
              <a:t>Comms</a:t>
            </a:r>
            <a:r>
              <a:rPr lang="en-US" sz="2000" dirty="0" smtClean="0"/>
              <a:t> card and User Transponder:</a:t>
            </a:r>
            <a:endParaRPr lang="en-US" sz="2000" dirty="0" smtClean="0"/>
          </a:p>
          <a:p>
            <a:pPr marL="68580" indent="0">
              <a:buNone/>
            </a:pPr>
            <a:endParaRPr lang="en-US" sz="2000" dirty="0" smtClean="0"/>
          </a:p>
          <a:p>
            <a:pPr marL="68580" indent="0">
              <a:buNone/>
            </a:pPr>
            <a:r>
              <a:rPr lang="en-US" sz="2000" dirty="0" smtClean="0"/>
              <a:t>Telemetry:</a:t>
            </a:r>
            <a:endParaRPr lang="en-US" sz="2000" dirty="0"/>
          </a:p>
        </p:txBody>
      </p:sp>
      <p:pic>
        <p:nvPicPr>
          <p:cNvPr id="5" name="image10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29613" y="1647826"/>
            <a:ext cx="4262436" cy="1019174"/>
          </a:xfrm>
          <a:prstGeom prst="rect">
            <a:avLst/>
          </a:prstGeom>
          <a:ln/>
        </p:spPr>
      </p:pic>
      <p:pic>
        <p:nvPicPr>
          <p:cNvPr id="6" name="image3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105400" y="2917126"/>
            <a:ext cx="3581400" cy="2752725"/>
          </a:xfrm>
          <a:prstGeom prst="rect">
            <a:avLst/>
          </a:prstGeom>
          <a:ln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17231" y="5534025"/>
            <a:ext cx="8305800" cy="11811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endParaRPr lang="en-US" sz="1800" dirty="0" smtClean="0"/>
          </a:p>
          <a:p>
            <a:pPr marL="68580" indent="0">
              <a:buNone/>
            </a:pPr>
            <a:r>
              <a:rPr lang="en-US" sz="1800" dirty="0" smtClean="0"/>
              <a:t>QIKCOM-1&gt;APTT4,ARISS:T#001,28V, Ibus,12V,Base_Temp,Trans_Temp,00000011</a:t>
            </a:r>
            <a:endParaRPr lang="en-US" sz="1800" dirty="0"/>
          </a:p>
          <a:p>
            <a:pPr marL="68580" indent="0">
              <a:buFont typeface="Wingdings"/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4B9D-8992-46D7-8F31-465F667CD1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QIKcom-1</a:t>
            </a:r>
            <a:r>
              <a:rPr lang="en-US" sz="3000" dirty="0" smtClean="0">
                <a:solidFill>
                  <a:schemeClr val="tx1"/>
                </a:solidFill>
                <a:latin typeface="cmbx9" panose="020B0500000000000000" pitchFamily="34" charset="0"/>
              </a:rPr>
              <a:t>: Assembled Structure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5410200"/>
            <a:ext cx="7772400" cy="128716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Lid on Right, Baseplate on bottom</a:t>
            </a:r>
          </a:p>
          <a:p>
            <a:r>
              <a:rPr lang="en-US" sz="2000" dirty="0" err="1" smtClean="0"/>
              <a:t>Irridite</a:t>
            </a:r>
            <a:r>
              <a:rPr lang="en-US" sz="2000" dirty="0" smtClean="0"/>
              <a:t> Aluminum, Emissivity: 0.11</a:t>
            </a:r>
          </a:p>
          <a:p>
            <a:r>
              <a:rPr lang="en-US" sz="2000" dirty="0" smtClean="0"/>
              <a:t>Flathead screws with countersunk holes for smooth attachment to </a:t>
            </a:r>
            <a:r>
              <a:rPr lang="en-US" sz="2000" dirty="0" err="1" smtClean="0"/>
              <a:t>NovaWurks</a:t>
            </a:r>
            <a:r>
              <a:rPr lang="en-US" sz="2000" dirty="0" smtClean="0"/>
              <a:t> host</a:t>
            </a:r>
            <a:endParaRPr lang="en-US" sz="2000" dirty="0"/>
          </a:p>
        </p:txBody>
      </p:sp>
      <p:pic>
        <p:nvPicPr>
          <p:cNvPr id="6" name="Picture 5" descr="Q:\Small Satellites\QIKcom\QIKcom1\Vibration-Test\Photos-internals\DSC_0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2" t="13197" r="21367" b="13490"/>
          <a:stretch/>
        </p:blipFill>
        <p:spPr bwMode="auto">
          <a:xfrm>
            <a:off x="1905000" y="1143000"/>
            <a:ext cx="6094730" cy="4027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4B9D-8992-46D7-8F31-465F667CD1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349</TotalTime>
  <Words>721</Words>
  <Application>Microsoft Office PowerPoint</Application>
  <PresentationFormat>On-screen Show (4:3)</PresentationFormat>
  <Paragraphs>198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cmbx9</vt:lpstr>
      <vt:lpstr>Consolas</vt:lpstr>
      <vt:lpstr>Corbel</vt:lpstr>
      <vt:lpstr>Wingdings</vt:lpstr>
      <vt:lpstr>Wingdings 2</vt:lpstr>
      <vt:lpstr>Wingdings 3</vt:lpstr>
      <vt:lpstr>Metro</vt:lpstr>
      <vt:lpstr>QIKcom-2 re-configurable Transponder module</vt:lpstr>
      <vt:lpstr>QIKcom Team</vt:lpstr>
      <vt:lpstr>Problem Background</vt:lpstr>
      <vt:lpstr>Automatic Packet Reporting System (APRS)</vt:lpstr>
      <vt:lpstr>Host Satellite Opportunity: QIKcom-1</vt:lpstr>
      <vt:lpstr>QIKcom-1 Components: Electrical Power System</vt:lpstr>
      <vt:lpstr>QIKcom Components: Antenna Deployment Mechanism</vt:lpstr>
      <vt:lpstr>QIKcom Components: Transceiver and Transponder</vt:lpstr>
      <vt:lpstr>QIKcom-1: Assembled Structure</vt:lpstr>
      <vt:lpstr>QIKcom-1: Vibe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Bruninga, Robert E CIV USNA Annapolis</dc:creator>
  <cp:lastModifiedBy>Bruninga, Robert E CIV USNA Annapolis</cp:lastModifiedBy>
  <cp:revision>36</cp:revision>
  <dcterms:created xsi:type="dcterms:W3CDTF">2015-03-02T19:37:47Z</dcterms:created>
  <dcterms:modified xsi:type="dcterms:W3CDTF">2016-11-03T17:58:29Z</dcterms:modified>
</cp:coreProperties>
</file>